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4" r:id="rId5"/>
    <p:sldId id="265" r:id="rId6"/>
    <p:sldId id="266" r:id="rId7"/>
    <p:sldId id="267" r:id="rId8"/>
    <p:sldId id="268" r:id="rId9"/>
    <p:sldId id="269" r:id="rId10"/>
    <p:sldId id="259" r:id="rId11"/>
    <p:sldId id="260" r:id="rId12"/>
    <p:sldId id="261" r:id="rId13"/>
    <p:sldId id="262" r:id="rId14"/>
    <p:sldId id="263" r:id="rId15"/>
    <p:sldId id="270" r:id="rId16"/>
  </p:sldIdLst>
  <p:sldSz cx="18288000" cy="10287000"/>
  <p:notesSz cx="6858000" cy="9144000"/>
  <p:embeddedFontLst>
    <p:embeddedFont>
      <p:font typeface="ADLaM Display" panose="02010000000000000000" pitchFamily="2" charset="77"/>
      <p:regular r:id="rId17"/>
    </p:embeddedFont>
    <p:embeddedFont>
      <p:font typeface="Arimo" panose="020B0604020202020204" pitchFamily="34" charset="0"/>
      <p:regular r:id="rId18"/>
    </p:embeddedFont>
    <p:embeddedFont>
      <p:font typeface="Kollektif Bold" panose="020B0604020101010102" pitchFamily="34" charset="77"/>
      <p:regular r:id="rId19"/>
      <p:bold r:id="rId20"/>
    </p:embeddedFont>
    <p:embeddedFont>
      <p:font typeface="Montserrat" pitchFamily="2" charset="77"/>
      <p:regular r:id="rId21"/>
      <p:bold r:id="rId22"/>
      <p:italic r:id="rId23"/>
      <p:boldItalic r:id="rId24"/>
    </p:embeddedFont>
    <p:embeddedFont>
      <p:font typeface="Montserrat Bold" pitchFamily="2" charset="77"/>
      <p:regular r:id="rId25"/>
      <p:bold r:id="rId26"/>
    </p:embeddedFont>
    <p:embeddedFont>
      <p:font typeface="Poppins Bold" pitchFamily="2" charset="77"/>
      <p:regular r:id="rId27"/>
      <p:bold r:id="rId28"/>
    </p:embeddedFont>
    <p:embeddedFont>
      <p:font typeface="Poppins Semi-Bold" pitchFamily="2" charset="77"/>
      <p:regular r:id="rId29"/>
      <p:bold r:id="rId30"/>
    </p:embeddedFont>
    <p:embeddedFont>
      <p:font typeface="Poppins Ultra-Bold" pitchFamily="2" charset="77"/>
      <p:regular r:id="rId31"/>
      <p:bold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0" autoAdjust="0"/>
    <p:restoredTop sz="94637" autoAdjust="0"/>
  </p:normalViewPr>
  <p:slideViewPr>
    <p:cSldViewPr>
      <p:cViewPr varScale="1">
        <p:scale>
          <a:sx n="62" d="100"/>
          <a:sy n="62" d="100"/>
        </p:scale>
        <p:origin x="1072"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8/18/25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7448" t="-11388"/>
            </a:stretch>
          </a:blipFill>
        </p:spPr>
        <p:txBody>
          <a:bodyPr/>
          <a:lstStyle/>
          <a:p>
            <a:endParaRPr lang="en-US"/>
          </a:p>
        </p:txBody>
      </p:sp>
      <p:grpSp>
        <p:nvGrpSpPr>
          <p:cNvPr id="3" name="Group 3"/>
          <p:cNvGrpSpPr/>
          <p:nvPr/>
        </p:nvGrpSpPr>
        <p:grpSpPr>
          <a:xfrm>
            <a:off x="9408925" y="-92557"/>
            <a:ext cx="8879075" cy="8879075"/>
            <a:chOff x="0" y="0"/>
            <a:chExt cx="6350000" cy="6350000"/>
          </a:xfrm>
        </p:grpSpPr>
        <p:sp>
          <p:nvSpPr>
            <p:cNvPr id="4" name="Freeform 4"/>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3"/>
              <a:stretch>
                <a:fillRect l="-25474" r="-24525"/>
              </a:stretch>
            </a:blipFill>
          </p:spPr>
          <p:txBody>
            <a:bodyPr/>
            <a:lstStyle/>
            <a:p>
              <a:endParaRPr lang="en-US"/>
            </a:p>
          </p:txBody>
        </p:sp>
      </p:grpSp>
      <p:grpSp>
        <p:nvGrpSpPr>
          <p:cNvPr id="5" name="Group 5"/>
          <p:cNvGrpSpPr/>
          <p:nvPr/>
        </p:nvGrpSpPr>
        <p:grpSpPr>
          <a:xfrm rot="-8100000">
            <a:off x="-2195992" y="7065821"/>
            <a:ext cx="4391985" cy="4384957"/>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7" name="Group 7"/>
          <p:cNvGrpSpPr/>
          <p:nvPr/>
        </p:nvGrpSpPr>
        <p:grpSpPr>
          <a:xfrm rot="8100000">
            <a:off x="1472961" y="8563333"/>
            <a:ext cx="4233834" cy="4227060"/>
            <a:chOff x="0" y="0"/>
            <a:chExt cx="6350000" cy="6339840"/>
          </a:xfrm>
        </p:grpSpPr>
        <p:sp>
          <p:nvSpPr>
            <p:cNvPr id="8" name="Freeform 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9" name="Group 9"/>
          <p:cNvGrpSpPr/>
          <p:nvPr/>
        </p:nvGrpSpPr>
        <p:grpSpPr>
          <a:xfrm>
            <a:off x="-1034432" y="-1029803"/>
            <a:ext cx="2428826" cy="242882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1" name="TextBox 11"/>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598500" y="1737395"/>
            <a:ext cx="8545500" cy="2296817"/>
          </a:xfrm>
          <a:prstGeom prst="rect">
            <a:avLst/>
          </a:prstGeom>
        </p:spPr>
        <p:txBody>
          <a:bodyPr lIns="0" tIns="0" rIns="0" bIns="0" rtlCol="0" anchor="t">
            <a:spAutoFit/>
          </a:bodyPr>
          <a:lstStyle/>
          <a:p>
            <a:pPr algn="ctr">
              <a:lnSpc>
                <a:spcPts val="8743"/>
              </a:lnSpc>
            </a:pPr>
            <a:r>
              <a:rPr lang="en-US" sz="7669" b="1" dirty="0">
                <a:solidFill>
                  <a:srgbClr val="AC11C1"/>
                </a:solidFill>
                <a:latin typeface="Poppins Ultra-Bold"/>
                <a:ea typeface="Poppins Ultra-Bold"/>
                <a:cs typeface="Poppins Ultra-Bold"/>
                <a:sym typeface="Poppins Ultra-Bold"/>
              </a:rPr>
              <a:t>CONTEMPORARY WORLD</a:t>
            </a:r>
          </a:p>
        </p:txBody>
      </p:sp>
      <p:sp>
        <p:nvSpPr>
          <p:cNvPr id="13" name="TextBox 13"/>
          <p:cNvSpPr txBox="1"/>
          <p:nvPr/>
        </p:nvSpPr>
        <p:spPr>
          <a:xfrm>
            <a:off x="1161163" y="6261482"/>
            <a:ext cx="8115300" cy="700128"/>
          </a:xfrm>
          <a:prstGeom prst="rect">
            <a:avLst/>
          </a:prstGeom>
        </p:spPr>
        <p:txBody>
          <a:bodyPr lIns="0" tIns="0" rIns="0" bIns="0" rtlCol="0" anchor="t">
            <a:spAutoFit/>
          </a:bodyPr>
          <a:lstStyle/>
          <a:p>
            <a:pPr algn="l">
              <a:lnSpc>
                <a:spcPts val="5357"/>
              </a:lnSpc>
            </a:pPr>
            <a:r>
              <a:rPr lang="en-US" sz="4699" b="1" spc="2942" dirty="0">
                <a:solidFill>
                  <a:srgbClr val="AC11C1"/>
                </a:solidFill>
                <a:latin typeface="Poppins Bold"/>
                <a:ea typeface="Poppins Bold"/>
                <a:cs typeface="Poppins Bold"/>
                <a:sym typeface="Poppins Bold"/>
              </a:rPr>
              <a:t>PROFESSOR</a:t>
            </a:r>
          </a:p>
        </p:txBody>
      </p:sp>
      <p:grpSp>
        <p:nvGrpSpPr>
          <p:cNvPr id="14" name="Group 14"/>
          <p:cNvGrpSpPr/>
          <p:nvPr/>
        </p:nvGrpSpPr>
        <p:grpSpPr>
          <a:xfrm>
            <a:off x="1078160" y="-1447751"/>
            <a:ext cx="2428826" cy="242882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6" name="TextBox 16"/>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rot="8100000">
            <a:off x="16194075" y="8111105"/>
            <a:ext cx="4784866" cy="4777210"/>
            <a:chOff x="0" y="0"/>
            <a:chExt cx="6350000" cy="6339840"/>
          </a:xfrm>
        </p:grpSpPr>
        <p:sp>
          <p:nvSpPr>
            <p:cNvPr id="18" name="Freeform 1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19" name="Group 19"/>
          <p:cNvGrpSpPr/>
          <p:nvPr/>
        </p:nvGrpSpPr>
        <p:grpSpPr>
          <a:xfrm rot="8100000">
            <a:off x="15004367" y="9226848"/>
            <a:ext cx="2123701" cy="2120303"/>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sp>
        <p:nvSpPr>
          <p:cNvPr id="22" name="TextBox 12">
            <a:extLst>
              <a:ext uri="{FF2B5EF4-FFF2-40B4-BE49-F238E27FC236}">
                <a16:creationId xmlns:a16="http://schemas.microsoft.com/office/drawing/2014/main" id="{E6EBEBB5-37BD-3604-F19D-26DD7ADD8404}"/>
              </a:ext>
            </a:extLst>
          </p:cNvPr>
          <p:cNvSpPr txBox="1"/>
          <p:nvPr/>
        </p:nvSpPr>
        <p:spPr>
          <a:xfrm>
            <a:off x="0" y="5143500"/>
            <a:ext cx="8545500" cy="1002197"/>
          </a:xfrm>
          <a:prstGeom prst="rect">
            <a:avLst/>
          </a:prstGeom>
        </p:spPr>
        <p:txBody>
          <a:bodyPr lIns="0" tIns="0" rIns="0" bIns="0" rtlCol="0" anchor="t">
            <a:spAutoFit/>
          </a:bodyPr>
          <a:lstStyle/>
          <a:p>
            <a:pPr algn="ctr">
              <a:lnSpc>
                <a:spcPts val="8743"/>
              </a:lnSpc>
            </a:pPr>
            <a:r>
              <a:rPr lang="en-US" sz="5400" b="1" dirty="0">
                <a:solidFill>
                  <a:srgbClr val="AC11C1"/>
                </a:solidFill>
                <a:latin typeface="ADLaM Display" panose="02010000000000000000" pitchFamily="2" charset="77"/>
                <a:ea typeface="ADLaM Display" panose="02010000000000000000" pitchFamily="2" charset="77"/>
                <a:cs typeface="ADLaM Display" panose="02010000000000000000" pitchFamily="2" charset="77"/>
                <a:sym typeface="Poppins Ultra-Bold"/>
              </a:rPr>
              <a:t>Dr. Jackelyn L. Legaspi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00247" y="149963"/>
            <a:ext cx="16066888" cy="1586025"/>
          </a:xfrm>
          <a:prstGeom prst="rect">
            <a:avLst/>
          </a:prstGeom>
        </p:spPr>
        <p:txBody>
          <a:bodyPr lIns="0" tIns="0" rIns="0" bIns="0" rtlCol="0" anchor="t">
            <a:spAutoFit/>
          </a:bodyPr>
          <a:lstStyle/>
          <a:p>
            <a:pPr algn="ctr">
              <a:lnSpc>
                <a:spcPts val="6031"/>
              </a:lnSpc>
              <a:spcBef>
                <a:spcPct val="0"/>
              </a:spcBef>
            </a:pPr>
            <a:r>
              <a:rPr lang="en-US" sz="4308" b="1">
                <a:solidFill>
                  <a:srgbClr val="AC11C1"/>
                </a:solidFill>
                <a:latin typeface="Kollektif Bold"/>
                <a:ea typeface="Kollektif Bold"/>
                <a:cs typeface="Kollektif Bold"/>
                <a:sym typeface="Kollektif Bold"/>
              </a:rPr>
              <a:t>ACTIVITY #1: Defining Globalization and Its Impact on the World</a:t>
            </a:r>
          </a:p>
        </p:txBody>
      </p:sp>
      <p:grpSp>
        <p:nvGrpSpPr>
          <p:cNvPr id="3" name="Group 3"/>
          <p:cNvGrpSpPr/>
          <p:nvPr/>
        </p:nvGrpSpPr>
        <p:grpSpPr>
          <a:xfrm>
            <a:off x="-686379" y="-402047"/>
            <a:ext cx="1815979" cy="181597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5" name="TextBox 5"/>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84423" y="-1413933"/>
            <a:ext cx="1815979" cy="18159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8" name="TextBox 8"/>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rot="-8100000">
            <a:off x="-1628149" y="8441089"/>
            <a:ext cx="2202037" cy="2198514"/>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11" name="Group 11"/>
          <p:cNvGrpSpPr/>
          <p:nvPr/>
        </p:nvGrpSpPr>
        <p:grpSpPr>
          <a:xfrm rot="8100000">
            <a:off x="8783" y="9486998"/>
            <a:ext cx="2367259" cy="2363471"/>
            <a:chOff x="0" y="0"/>
            <a:chExt cx="6350000" cy="6339840"/>
          </a:xfrm>
        </p:grpSpPr>
        <p:sp>
          <p:nvSpPr>
            <p:cNvPr id="12" name="Freeform 12"/>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sp>
        <p:nvSpPr>
          <p:cNvPr id="13" name="TextBox 13"/>
          <p:cNvSpPr txBox="1"/>
          <p:nvPr/>
        </p:nvSpPr>
        <p:spPr>
          <a:xfrm>
            <a:off x="512876" y="1564127"/>
            <a:ext cx="17262249" cy="7063496"/>
          </a:xfrm>
          <a:prstGeom prst="rect">
            <a:avLst/>
          </a:prstGeom>
        </p:spPr>
        <p:txBody>
          <a:bodyPr lIns="0" tIns="0" rIns="0" bIns="0" rtlCol="0" anchor="t">
            <a:spAutoFit/>
          </a:bodyPr>
          <a:lstStyle/>
          <a:p>
            <a:pPr algn="just">
              <a:lnSpc>
                <a:spcPts val="7118"/>
              </a:lnSpc>
            </a:pPr>
            <a:r>
              <a:rPr lang="en-US" sz="5084" b="1" dirty="0">
                <a:solidFill>
                  <a:srgbClr val="E2822F"/>
                </a:solidFill>
                <a:latin typeface="Montserrat Bold"/>
                <a:ea typeface="Montserrat Bold"/>
                <a:cs typeface="Montserrat Bold"/>
                <a:sym typeface="Montserrat Bold"/>
              </a:rPr>
              <a:t>Objective:</a:t>
            </a:r>
          </a:p>
          <a:p>
            <a:pPr algn="just">
              <a:lnSpc>
                <a:spcPts val="6978"/>
              </a:lnSpc>
              <a:spcBef>
                <a:spcPct val="0"/>
              </a:spcBef>
            </a:pPr>
            <a:r>
              <a:rPr lang="en-US" sz="4984" dirty="0">
                <a:solidFill>
                  <a:srgbClr val="1C1F25"/>
                </a:solidFill>
                <a:latin typeface="Montserrat"/>
                <a:ea typeface="Montserrat"/>
                <a:cs typeface="Montserrat"/>
                <a:sym typeface="Montserrat"/>
              </a:rPr>
              <a:t>The goal of this activity is to encourage students to critically analyze the concept of globalization and its far-reaching effects on the world. In this activity, each group will define globalization in their own terms and discuss its positive and negative impacts on different aspects of society, including economics, culture, politics, and the environment.</a:t>
            </a:r>
          </a:p>
        </p:txBody>
      </p:sp>
      <p:grpSp>
        <p:nvGrpSpPr>
          <p:cNvPr id="14" name="Group 14"/>
          <p:cNvGrpSpPr/>
          <p:nvPr/>
        </p:nvGrpSpPr>
        <p:grpSpPr>
          <a:xfrm>
            <a:off x="17259300" y="8632357"/>
            <a:ext cx="1815979" cy="181597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6" name="TextBox 16"/>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6867135" y="9540347"/>
            <a:ext cx="1815979" cy="1815979"/>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9" name="TextBox 19"/>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0" name="Group 20"/>
          <p:cNvGrpSpPr/>
          <p:nvPr/>
        </p:nvGrpSpPr>
        <p:grpSpPr>
          <a:xfrm>
            <a:off x="16867135" y="-1272569"/>
            <a:ext cx="1815979" cy="1815979"/>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2" name="TextBox 22"/>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23" name="Group 23"/>
          <p:cNvGrpSpPr/>
          <p:nvPr/>
        </p:nvGrpSpPr>
        <p:grpSpPr>
          <a:xfrm>
            <a:off x="15959145" y="-907990"/>
            <a:ext cx="1815979" cy="1815979"/>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5" name="TextBox 25"/>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534281" y="278656"/>
            <a:ext cx="8529086" cy="913517"/>
            <a:chOff x="0" y="0"/>
            <a:chExt cx="3794368" cy="406400"/>
          </a:xfrm>
        </p:grpSpPr>
        <p:sp>
          <p:nvSpPr>
            <p:cNvPr id="3" name="Freeform 3"/>
            <p:cNvSpPr/>
            <p:nvPr/>
          </p:nvSpPr>
          <p:spPr>
            <a:xfrm>
              <a:off x="0" y="0"/>
              <a:ext cx="3794368" cy="406400"/>
            </a:xfrm>
            <a:custGeom>
              <a:avLst/>
              <a:gdLst/>
              <a:ahLst/>
              <a:cxnLst/>
              <a:rect l="l" t="t" r="r" b="b"/>
              <a:pathLst>
                <a:path w="3794368" h="406400">
                  <a:moveTo>
                    <a:pt x="3591168" y="0"/>
                  </a:moveTo>
                  <a:cubicBezTo>
                    <a:pt x="3703392" y="0"/>
                    <a:pt x="3794368" y="90976"/>
                    <a:pt x="3794368" y="203200"/>
                  </a:cubicBezTo>
                  <a:cubicBezTo>
                    <a:pt x="3794368" y="315424"/>
                    <a:pt x="3703392" y="406400"/>
                    <a:pt x="3591168" y="406400"/>
                  </a:cubicBezTo>
                  <a:lnTo>
                    <a:pt x="203200" y="406400"/>
                  </a:lnTo>
                  <a:cubicBezTo>
                    <a:pt x="90976" y="406400"/>
                    <a:pt x="0" y="315424"/>
                    <a:pt x="0" y="203200"/>
                  </a:cubicBezTo>
                  <a:cubicBezTo>
                    <a:pt x="0" y="90976"/>
                    <a:pt x="90976" y="0"/>
                    <a:pt x="203200" y="0"/>
                  </a:cubicBezTo>
                  <a:close/>
                </a:path>
              </a:pathLst>
            </a:custGeom>
            <a:solidFill>
              <a:srgbClr val="001339"/>
            </a:solidFill>
            <a:ln w="76200" cap="sq">
              <a:solidFill>
                <a:srgbClr val="69AF0F"/>
              </a:solidFill>
              <a:prstDash val="solid"/>
              <a:miter/>
            </a:ln>
          </p:spPr>
          <p:txBody>
            <a:bodyPr/>
            <a:lstStyle/>
            <a:p>
              <a:endParaRPr lang="en-US"/>
            </a:p>
          </p:txBody>
        </p:sp>
        <p:sp>
          <p:nvSpPr>
            <p:cNvPr id="4" name="TextBox 4"/>
            <p:cNvSpPr txBox="1"/>
            <p:nvPr/>
          </p:nvSpPr>
          <p:spPr>
            <a:xfrm>
              <a:off x="0" y="-38100"/>
              <a:ext cx="3794368"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427410" y="-1619755"/>
            <a:ext cx="8183044" cy="8183044"/>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135480" y="-1327804"/>
            <a:ext cx="7680625" cy="7680594"/>
            <a:chOff x="0" y="0"/>
            <a:chExt cx="6350000" cy="6349975"/>
          </a:xfrm>
        </p:grpSpPr>
        <p:sp>
          <p:nvSpPr>
            <p:cNvPr id="9" name="Freeform 9"/>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r="-13856" b="-13857"/>
              </a:stretch>
            </a:blipFill>
          </p:spPr>
          <p:txBody>
            <a:bodyPr/>
            <a:lstStyle/>
            <a:p>
              <a:endParaRPr lang="en-US"/>
            </a:p>
          </p:txBody>
        </p:sp>
      </p:grpSp>
      <p:sp>
        <p:nvSpPr>
          <p:cNvPr id="10" name="TextBox 10"/>
          <p:cNvSpPr txBox="1"/>
          <p:nvPr/>
        </p:nvSpPr>
        <p:spPr>
          <a:xfrm>
            <a:off x="8534281" y="289729"/>
            <a:ext cx="7934102" cy="738971"/>
          </a:xfrm>
          <a:prstGeom prst="rect">
            <a:avLst/>
          </a:prstGeom>
        </p:spPr>
        <p:txBody>
          <a:bodyPr lIns="0" tIns="0" rIns="0" bIns="0" rtlCol="0" anchor="t">
            <a:spAutoFit/>
          </a:bodyPr>
          <a:lstStyle/>
          <a:p>
            <a:pPr algn="ctr">
              <a:lnSpc>
                <a:spcPts val="5469"/>
              </a:lnSpc>
              <a:spcBef>
                <a:spcPct val="0"/>
              </a:spcBef>
            </a:pPr>
            <a:r>
              <a:rPr lang="en-US" sz="3906" b="1">
                <a:solidFill>
                  <a:srgbClr val="FFFFFF"/>
                </a:solidFill>
                <a:latin typeface="Kollektif Bold"/>
                <a:ea typeface="Kollektif Bold"/>
                <a:cs typeface="Kollektif Bold"/>
                <a:sym typeface="Kollektif Bold"/>
              </a:rPr>
              <a:t>Instructions</a:t>
            </a:r>
          </a:p>
        </p:txBody>
      </p:sp>
      <p:sp>
        <p:nvSpPr>
          <p:cNvPr id="11" name="TextBox 11"/>
          <p:cNvSpPr txBox="1"/>
          <p:nvPr/>
        </p:nvSpPr>
        <p:spPr>
          <a:xfrm>
            <a:off x="6245052" y="1571601"/>
            <a:ext cx="11540469" cy="8825774"/>
          </a:xfrm>
          <a:prstGeom prst="rect">
            <a:avLst/>
          </a:prstGeom>
        </p:spPr>
        <p:txBody>
          <a:bodyPr lIns="0" tIns="0" rIns="0" bIns="0" rtlCol="0" anchor="t">
            <a:spAutoFit/>
          </a:bodyPr>
          <a:lstStyle/>
          <a:p>
            <a:pPr algn="just">
              <a:lnSpc>
                <a:spcPts val="4415"/>
              </a:lnSpc>
            </a:pPr>
            <a:r>
              <a:rPr lang="en-US" sz="3153" b="1">
                <a:solidFill>
                  <a:srgbClr val="000000"/>
                </a:solidFill>
                <a:latin typeface="Montserrat Bold"/>
                <a:ea typeface="Montserrat Bold"/>
                <a:cs typeface="Montserrat Bold"/>
                <a:sym typeface="Montserrat Bold"/>
              </a:rPr>
              <a:t>Research and Discussion:</a:t>
            </a:r>
          </a:p>
          <a:p>
            <a:pPr marL="680861" lvl="1" indent="-340430" algn="just">
              <a:lnSpc>
                <a:spcPts val="4415"/>
              </a:lnSpc>
              <a:buFont typeface="Arial"/>
              <a:buChar char="•"/>
            </a:pPr>
            <a:r>
              <a:rPr lang="en-US" sz="3153">
                <a:solidFill>
                  <a:srgbClr val="000000"/>
                </a:solidFill>
                <a:latin typeface="Montserrat"/>
                <a:ea typeface="Montserrat"/>
                <a:cs typeface="Montserrat"/>
                <a:sym typeface="Montserrat"/>
              </a:rPr>
              <a:t>Each group should begin by discussing their own understanding of globalization. They can use class materials, online resources, or their personal knowledge to help shape their definition.</a:t>
            </a:r>
          </a:p>
          <a:p>
            <a:pPr marL="680861" lvl="1" indent="-340430" algn="just">
              <a:lnSpc>
                <a:spcPts val="4415"/>
              </a:lnSpc>
              <a:buFont typeface="Arial"/>
              <a:buChar char="•"/>
            </a:pPr>
            <a:r>
              <a:rPr lang="en-US" sz="3153">
                <a:solidFill>
                  <a:srgbClr val="000000"/>
                </a:solidFill>
                <a:latin typeface="Montserrat"/>
                <a:ea typeface="Montserrat"/>
                <a:cs typeface="Montserrat"/>
                <a:sym typeface="Montserrat"/>
              </a:rPr>
              <a:t>Next, groups should discuss the various impacts of globalization, focusing on multiple areas, such as:</a:t>
            </a:r>
          </a:p>
          <a:p>
            <a:pPr marL="1361721" lvl="2" indent="-453907" algn="just">
              <a:lnSpc>
                <a:spcPts val="4415"/>
              </a:lnSpc>
              <a:buFont typeface="Arial"/>
              <a:buChar char="⚬"/>
            </a:pPr>
            <a:r>
              <a:rPr lang="en-US" sz="3153">
                <a:solidFill>
                  <a:srgbClr val="000000"/>
                </a:solidFill>
                <a:latin typeface="Montserrat"/>
                <a:ea typeface="Montserrat"/>
                <a:cs typeface="Montserrat"/>
                <a:sym typeface="Montserrat"/>
              </a:rPr>
              <a:t>Economic growth and inequality</a:t>
            </a:r>
          </a:p>
          <a:p>
            <a:pPr marL="1361721" lvl="2" indent="-453907" algn="just">
              <a:lnSpc>
                <a:spcPts val="4415"/>
              </a:lnSpc>
              <a:buFont typeface="Arial"/>
              <a:buChar char="⚬"/>
            </a:pPr>
            <a:r>
              <a:rPr lang="en-US" sz="3153">
                <a:solidFill>
                  <a:srgbClr val="000000"/>
                </a:solidFill>
                <a:latin typeface="Montserrat"/>
                <a:ea typeface="Montserrat"/>
                <a:cs typeface="Montserrat"/>
                <a:sym typeface="Montserrat"/>
              </a:rPr>
              <a:t>Cultural exchange and cultural homogenization</a:t>
            </a:r>
          </a:p>
          <a:p>
            <a:pPr marL="1361721" lvl="2" indent="-453907" algn="just">
              <a:lnSpc>
                <a:spcPts val="4415"/>
              </a:lnSpc>
              <a:buFont typeface="Arial"/>
              <a:buChar char="⚬"/>
            </a:pPr>
            <a:r>
              <a:rPr lang="en-US" sz="3153">
                <a:solidFill>
                  <a:srgbClr val="000000"/>
                </a:solidFill>
                <a:latin typeface="Montserrat"/>
                <a:ea typeface="Montserrat"/>
                <a:cs typeface="Montserrat"/>
                <a:sym typeface="Montserrat"/>
              </a:rPr>
              <a:t>Political power dynamics</a:t>
            </a:r>
          </a:p>
          <a:p>
            <a:pPr marL="1361721" lvl="2" indent="-453907" algn="just">
              <a:lnSpc>
                <a:spcPts val="4415"/>
              </a:lnSpc>
              <a:buFont typeface="Arial"/>
              <a:buChar char="⚬"/>
            </a:pPr>
            <a:r>
              <a:rPr lang="en-US" sz="3153">
                <a:solidFill>
                  <a:srgbClr val="000000"/>
                </a:solidFill>
                <a:latin typeface="Montserrat"/>
                <a:ea typeface="Montserrat"/>
                <a:cs typeface="Montserrat"/>
                <a:sym typeface="Montserrat"/>
              </a:rPr>
              <a:t>Environmental consequences (e.g., resource use, climate change)</a:t>
            </a:r>
          </a:p>
          <a:p>
            <a:pPr marL="680861" lvl="1" indent="-340430" algn="just">
              <a:lnSpc>
                <a:spcPts val="4415"/>
              </a:lnSpc>
              <a:spcBef>
                <a:spcPct val="0"/>
              </a:spcBef>
              <a:buFont typeface="Arial"/>
              <a:buChar char="•"/>
            </a:pPr>
            <a:r>
              <a:rPr lang="en-US" sz="3153">
                <a:solidFill>
                  <a:srgbClr val="000000"/>
                </a:solidFill>
                <a:latin typeface="Montserrat"/>
                <a:ea typeface="Montserrat"/>
                <a:cs typeface="Montserrat"/>
                <a:sym typeface="Montserrat"/>
              </a:rPr>
              <a:t>Each group should decide on the most significant positive and negative impacts they see in the world today.</a:t>
            </a:r>
          </a:p>
          <a:p>
            <a:pPr algn="just">
              <a:lnSpc>
                <a:spcPts val="4415"/>
              </a:lnSpc>
              <a:spcBef>
                <a:spcPct val="0"/>
              </a:spcBef>
            </a:pPr>
            <a:endParaRPr lang="en-US" sz="3153">
              <a:solidFill>
                <a:srgbClr val="000000"/>
              </a:solidFill>
              <a:latin typeface="Montserrat"/>
              <a:ea typeface="Montserrat"/>
              <a:cs typeface="Montserrat"/>
              <a:sym typeface="Montserrat"/>
            </a:endParaRPr>
          </a:p>
        </p:txBody>
      </p:sp>
      <p:grpSp>
        <p:nvGrpSpPr>
          <p:cNvPr id="12" name="Group 12"/>
          <p:cNvGrpSpPr/>
          <p:nvPr/>
        </p:nvGrpSpPr>
        <p:grpSpPr>
          <a:xfrm rot="-8100000">
            <a:off x="-1760294" y="9284195"/>
            <a:ext cx="3152300" cy="3147257"/>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14" name="Group 14"/>
          <p:cNvGrpSpPr/>
          <p:nvPr/>
        </p:nvGrpSpPr>
        <p:grpSpPr>
          <a:xfrm>
            <a:off x="555865" y="9537682"/>
            <a:ext cx="1809584" cy="180958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6" name="TextBox 16"/>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0537" y="8966349"/>
            <a:ext cx="1142665" cy="1142665"/>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9" name="TextBox 19"/>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640733" y="-3011508"/>
            <a:ext cx="10799272" cy="11009760"/>
            <a:chOff x="0" y="0"/>
            <a:chExt cx="854434" cy="871088"/>
          </a:xfrm>
        </p:grpSpPr>
        <p:sp>
          <p:nvSpPr>
            <p:cNvPr id="3" name="Freeform 3"/>
            <p:cNvSpPr/>
            <p:nvPr/>
          </p:nvSpPr>
          <p:spPr>
            <a:xfrm>
              <a:off x="0" y="0"/>
              <a:ext cx="854434" cy="871088"/>
            </a:xfrm>
            <a:custGeom>
              <a:avLst/>
              <a:gdLst/>
              <a:ahLst/>
              <a:cxnLst/>
              <a:rect l="l" t="t" r="r" b="b"/>
              <a:pathLst>
                <a:path w="854434" h="871088">
                  <a:moveTo>
                    <a:pt x="427217" y="0"/>
                  </a:moveTo>
                  <a:cubicBezTo>
                    <a:pt x="191272" y="0"/>
                    <a:pt x="0" y="195000"/>
                    <a:pt x="0" y="435544"/>
                  </a:cubicBezTo>
                  <a:cubicBezTo>
                    <a:pt x="0" y="676088"/>
                    <a:pt x="191272" y="871088"/>
                    <a:pt x="427217" y="871088"/>
                  </a:cubicBezTo>
                  <a:cubicBezTo>
                    <a:pt x="663163" y="871088"/>
                    <a:pt x="854434" y="676088"/>
                    <a:pt x="854434" y="435544"/>
                  </a:cubicBezTo>
                  <a:cubicBezTo>
                    <a:pt x="854434" y="195000"/>
                    <a:pt x="663163" y="0"/>
                    <a:pt x="427217" y="0"/>
                  </a:cubicBezTo>
                  <a:close/>
                </a:path>
              </a:pathLst>
            </a:custGeom>
            <a:solidFill>
              <a:srgbClr val="FFFFFF"/>
            </a:solidFill>
            <a:ln w="142875" cap="sq">
              <a:solidFill>
                <a:srgbClr val="001339"/>
              </a:solidFill>
              <a:prstDash val="solid"/>
              <a:miter/>
            </a:ln>
          </p:spPr>
          <p:txBody>
            <a:bodyPr/>
            <a:lstStyle/>
            <a:p>
              <a:endParaRPr lang="en-US"/>
            </a:p>
          </p:txBody>
        </p:sp>
        <p:sp>
          <p:nvSpPr>
            <p:cNvPr id="4" name="TextBox 4"/>
            <p:cNvSpPr txBox="1"/>
            <p:nvPr/>
          </p:nvSpPr>
          <p:spPr>
            <a:xfrm>
              <a:off x="80103" y="43565"/>
              <a:ext cx="694228" cy="74585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2002236" y="-1881404"/>
            <a:ext cx="9347049" cy="9347012"/>
            <a:chOff x="0" y="0"/>
            <a:chExt cx="6350000" cy="6349975"/>
          </a:xfrm>
        </p:grpSpPr>
        <p:sp>
          <p:nvSpPr>
            <p:cNvPr id="6" name="Freeform 6"/>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13108" t="-3223" r="-35146"/>
              </a:stretch>
            </a:blipFill>
          </p:spPr>
          <p:txBody>
            <a:bodyPr/>
            <a:lstStyle/>
            <a:p>
              <a:endParaRPr lang="en-US"/>
            </a:p>
          </p:txBody>
        </p:sp>
      </p:grpSp>
      <p:grpSp>
        <p:nvGrpSpPr>
          <p:cNvPr id="7" name="Group 7"/>
          <p:cNvGrpSpPr/>
          <p:nvPr/>
        </p:nvGrpSpPr>
        <p:grpSpPr>
          <a:xfrm>
            <a:off x="1028700" y="159502"/>
            <a:ext cx="8115300" cy="869198"/>
            <a:chOff x="0" y="0"/>
            <a:chExt cx="3794368" cy="406400"/>
          </a:xfrm>
        </p:grpSpPr>
        <p:sp>
          <p:nvSpPr>
            <p:cNvPr id="8" name="Freeform 8"/>
            <p:cNvSpPr/>
            <p:nvPr/>
          </p:nvSpPr>
          <p:spPr>
            <a:xfrm>
              <a:off x="0" y="0"/>
              <a:ext cx="3794368" cy="406400"/>
            </a:xfrm>
            <a:custGeom>
              <a:avLst/>
              <a:gdLst/>
              <a:ahLst/>
              <a:cxnLst/>
              <a:rect l="l" t="t" r="r" b="b"/>
              <a:pathLst>
                <a:path w="3794368" h="406400">
                  <a:moveTo>
                    <a:pt x="3591168" y="0"/>
                  </a:moveTo>
                  <a:cubicBezTo>
                    <a:pt x="3703392" y="0"/>
                    <a:pt x="3794368" y="90976"/>
                    <a:pt x="3794368" y="203200"/>
                  </a:cubicBezTo>
                  <a:cubicBezTo>
                    <a:pt x="3794368" y="315424"/>
                    <a:pt x="3703392" y="406400"/>
                    <a:pt x="3591168" y="406400"/>
                  </a:cubicBezTo>
                  <a:lnTo>
                    <a:pt x="203200" y="406400"/>
                  </a:lnTo>
                  <a:cubicBezTo>
                    <a:pt x="90976" y="406400"/>
                    <a:pt x="0" y="315424"/>
                    <a:pt x="0" y="203200"/>
                  </a:cubicBezTo>
                  <a:cubicBezTo>
                    <a:pt x="0" y="90976"/>
                    <a:pt x="90976" y="0"/>
                    <a:pt x="203200" y="0"/>
                  </a:cubicBezTo>
                  <a:close/>
                </a:path>
              </a:pathLst>
            </a:custGeom>
            <a:solidFill>
              <a:srgbClr val="001339"/>
            </a:solidFill>
            <a:ln w="76200" cap="sq">
              <a:solidFill>
                <a:srgbClr val="69AF0F"/>
              </a:solidFill>
              <a:prstDash val="solid"/>
              <a:miter/>
            </a:ln>
          </p:spPr>
          <p:txBody>
            <a:bodyPr/>
            <a:lstStyle/>
            <a:p>
              <a:endParaRPr lang="en-US"/>
            </a:p>
          </p:txBody>
        </p:sp>
        <p:sp>
          <p:nvSpPr>
            <p:cNvPr id="9" name="TextBox 9"/>
            <p:cNvSpPr txBox="1"/>
            <p:nvPr/>
          </p:nvSpPr>
          <p:spPr>
            <a:xfrm>
              <a:off x="0" y="-38100"/>
              <a:ext cx="3794368" cy="444500"/>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1351347" y="197985"/>
            <a:ext cx="7470005" cy="604321"/>
          </a:xfrm>
          <a:prstGeom prst="rect">
            <a:avLst/>
          </a:prstGeom>
        </p:spPr>
        <p:txBody>
          <a:bodyPr lIns="0" tIns="0" rIns="0" bIns="0" rtlCol="0" anchor="t">
            <a:spAutoFit/>
          </a:bodyPr>
          <a:lstStyle/>
          <a:p>
            <a:pPr algn="ctr">
              <a:lnSpc>
                <a:spcPts val="4486"/>
              </a:lnSpc>
              <a:spcBef>
                <a:spcPct val="0"/>
              </a:spcBef>
            </a:pPr>
            <a:r>
              <a:rPr lang="en-US" sz="3204" b="1">
                <a:solidFill>
                  <a:srgbClr val="FFFFFF"/>
                </a:solidFill>
                <a:latin typeface="Kollektif Bold"/>
                <a:ea typeface="Kollektif Bold"/>
                <a:cs typeface="Kollektif Bold"/>
                <a:sym typeface="Kollektif Bold"/>
              </a:rPr>
              <a:t>INSTRUCTION</a:t>
            </a:r>
          </a:p>
        </p:txBody>
      </p:sp>
      <p:sp>
        <p:nvSpPr>
          <p:cNvPr id="11" name="TextBox 11"/>
          <p:cNvSpPr txBox="1"/>
          <p:nvPr/>
        </p:nvSpPr>
        <p:spPr>
          <a:xfrm>
            <a:off x="291991" y="1291301"/>
            <a:ext cx="10947072" cy="9387177"/>
          </a:xfrm>
          <a:prstGeom prst="rect">
            <a:avLst/>
          </a:prstGeom>
        </p:spPr>
        <p:txBody>
          <a:bodyPr lIns="0" tIns="0" rIns="0" bIns="0" rtlCol="0" anchor="t">
            <a:spAutoFit/>
          </a:bodyPr>
          <a:lstStyle/>
          <a:p>
            <a:pPr algn="just">
              <a:lnSpc>
                <a:spcPts val="5636"/>
              </a:lnSpc>
            </a:pPr>
            <a:r>
              <a:rPr lang="en-US" sz="4026" b="1">
                <a:solidFill>
                  <a:srgbClr val="000000"/>
                </a:solidFill>
                <a:latin typeface="Montserrat Bold"/>
                <a:ea typeface="Montserrat Bold"/>
                <a:cs typeface="Montserrat Bold"/>
                <a:sym typeface="Montserrat Bold"/>
              </a:rPr>
              <a:t>Create a Presentation:</a:t>
            </a:r>
          </a:p>
          <a:p>
            <a:pPr marL="869230" lvl="1" indent="-434615" algn="just">
              <a:lnSpc>
                <a:spcPts val="5636"/>
              </a:lnSpc>
              <a:buFont typeface="Arial"/>
              <a:buChar char="•"/>
            </a:pPr>
            <a:r>
              <a:rPr lang="en-US" sz="4026">
                <a:solidFill>
                  <a:srgbClr val="000000"/>
                </a:solidFill>
                <a:latin typeface="Montserrat"/>
                <a:ea typeface="Montserrat"/>
                <a:cs typeface="Montserrat"/>
                <a:sym typeface="Montserrat"/>
              </a:rPr>
              <a:t>After discussion, each group will create a short presentation (7-10 minutes) summarizing their definition of globalization and its key impacts.</a:t>
            </a:r>
          </a:p>
          <a:p>
            <a:pPr marL="869230" lvl="1" indent="-434615" algn="just">
              <a:lnSpc>
                <a:spcPts val="5636"/>
              </a:lnSpc>
              <a:buFont typeface="Arial"/>
              <a:buChar char="•"/>
            </a:pPr>
            <a:r>
              <a:rPr lang="en-US" sz="4026">
                <a:solidFill>
                  <a:srgbClr val="000000"/>
                </a:solidFill>
                <a:latin typeface="Montserrat"/>
                <a:ea typeface="Montserrat"/>
                <a:cs typeface="Montserrat"/>
                <a:sym typeface="Montserrat"/>
              </a:rPr>
              <a:t>The presentation can include visual aids (e.g., PowerPoint slides, images, video and short skit) to support their points.</a:t>
            </a:r>
          </a:p>
          <a:p>
            <a:pPr marL="869230" lvl="1" indent="-434615" algn="just">
              <a:lnSpc>
                <a:spcPts val="5636"/>
              </a:lnSpc>
              <a:buFont typeface="Arial"/>
              <a:buChar char="•"/>
            </a:pPr>
            <a:r>
              <a:rPr lang="en-US" sz="4026">
                <a:solidFill>
                  <a:srgbClr val="000000"/>
                </a:solidFill>
                <a:latin typeface="Montserrat"/>
                <a:ea typeface="Montserrat"/>
                <a:cs typeface="Montserrat"/>
                <a:sym typeface="Montserrat"/>
              </a:rPr>
              <a:t>All group members must contribute to the presentation, and each member should present part of the content.</a:t>
            </a:r>
          </a:p>
          <a:p>
            <a:pPr algn="just">
              <a:lnSpc>
                <a:spcPts val="3256"/>
              </a:lnSpc>
            </a:pPr>
            <a:endParaRPr lang="en-US" sz="4026">
              <a:solidFill>
                <a:srgbClr val="000000"/>
              </a:solidFill>
              <a:latin typeface="Montserrat"/>
              <a:ea typeface="Montserrat"/>
              <a:cs typeface="Montserrat"/>
              <a:sym typeface="Montserrat"/>
            </a:endParaRPr>
          </a:p>
          <a:p>
            <a:pPr algn="just">
              <a:lnSpc>
                <a:spcPts val="3256"/>
              </a:lnSpc>
              <a:spcBef>
                <a:spcPct val="0"/>
              </a:spcBef>
            </a:pPr>
            <a:endParaRPr lang="en-US" sz="4026">
              <a:solidFill>
                <a:srgbClr val="000000"/>
              </a:solidFill>
              <a:latin typeface="Montserrat"/>
              <a:ea typeface="Montserrat"/>
              <a:cs typeface="Montserrat"/>
              <a:sym typeface="Montserrat"/>
            </a:endParaRPr>
          </a:p>
        </p:txBody>
      </p:sp>
      <p:grpSp>
        <p:nvGrpSpPr>
          <p:cNvPr id="12" name="Group 12"/>
          <p:cNvGrpSpPr/>
          <p:nvPr/>
        </p:nvGrpSpPr>
        <p:grpSpPr>
          <a:xfrm rot="5400000">
            <a:off x="16675760" y="8344226"/>
            <a:ext cx="3948057" cy="3948057"/>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4" name="TextBox 14"/>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rot="5400000">
            <a:off x="15907067" y="9583776"/>
            <a:ext cx="1537387" cy="1537387"/>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7" name="TextBox 17"/>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7458" y="465624"/>
            <a:ext cx="9431440" cy="9431440"/>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78119" y="7676245"/>
            <a:ext cx="3217030" cy="3211883"/>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7" name="Group 7"/>
          <p:cNvGrpSpPr/>
          <p:nvPr/>
        </p:nvGrpSpPr>
        <p:grpSpPr>
          <a:xfrm>
            <a:off x="418337" y="7731519"/>
            <a:ext cx="2023275" cy="2020037"/>
            <a:chOff x="0" y="0"/>
            <a:chExt cx="6350000" cy="6339840"/>
          </a:xfrm>
        </p:grpSpPr>
        <p:sp>
          <p:nvSpPr>
            <p:cNvPr id="8" name="Freeform 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9" name="Group 9"/>
          <p:cNvGrpSpPr/>
          <p:nvPr/>
        </p:nvGrpSpPr>
        <p:grpSpPr>
          <a:xfrm rot="5400000">
            <a:off x="-667832" y="-293437"/>
            <a:ext cx="3217030" cy="3211883"/>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11" name="Group 11"/>
          <p:cNvGrpSpPr/>
          <p:nvPr/>
        </p:nvGrpSpPr>
        <p:grpSpPr>
          <a:xfrm rot="5400000">
            <a:off x="469693" y="402064"/>
            <a:ext cx="2023275" cy="2020037"/>
            <a:chOff x="0" y="0"/>
            <a:chExt cx="6350000" cy="6339840"/>
          </a:xfrm>
        </p:grpSpPr>
        <p:sp>
          <p:nvSpPr>
            <p:cNvPr id="12" name="Freeform 12"/>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13" name="Group 13"/>
          <p:cNvGrpSpPr/>
          <p:nvPr/>
        </p:nvGrpSpPr>
        <p:grpSpPr>
          <a:xfrm>
            <a:off x="471312" y="739496"/>
            <a:ext cx="8883731" cy="8883696"/>
            <a:chOff x="0" y="0"/>
            <a:chExt cx="6350000" cy="6349975"/>
          </a:xfrm>
        </p:grpSpPr>
        <p:sp>
          <p:nvSpPr>
            <p:cNvPr id="14" name="Freeform 14"/>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25046" r="-25046"/>
              </a:stretch>
            </a:blipFill>
          </p:spPr>
          <p:txBody>
            <a:bodyPr/>
            <a:lstStyle/>
            <a:p>
              <a:endParaRPr lang="en-US"/>
            </a:p>
          </p:txBody>
        </p:sp>
      </p:grpSp>
      <p:grpSp>
        <p:nvGrpSpPr>
          <p:cNvPr id="15" name="Group 15"/>
          <p:cNvGrpSpPr/>
          <p:nvPr/>
        </p:nvGrpSpPr>
        <p:grpSpPr>
          <a:xfrm>
            <a:off x="9968593" y="304685"/>
            <a:ext cx="6694001" cy="869623"/>
            <a:chOff x="0" y="0"/>
            <a:chExt cx="3128300" cy="406400"/>
          </a:xfrm>
        </p:grpSpPr>
        <p:sp>
          <p:nvSpPr>
            <p:cNvPr id="16" name="Freeform 16"/>
            <p:cNvSpPr/>
            <p:nvPr/>
          </p:nvSpPr>
          <p:spPr>
            <a:xfrm>
              <a:off x="0" y="0"/>
              <a:ext cx="3128300" cy="406400"/>
            </a:xfrm>
            <a:custGeom>
              <a:avLst/>
              <a:gdLst/>
              <a:ahLst/>
              <a:cxnLst/>
              <a:rect l="l" t="t" r="r" b="b"/>
              <a:pathLst>
                <a:path w="3128300" h="406400">
                  <a:moveTo>
                    <a:pt x="2925100" y="0"/>
                  </a:moveTo>
                  <a:cubicBezTo>
                    <a:pt x="3037324" y="0"/>
                    <a:pt x="3128300" y="90976"/>
                    <a:pt x="3128300" y="203200"/>
                  </a:cubicBezTo>
                  <a:cubicBezTo>
                    <a:pt x="3128300" y="315424"/>
                    <a:pt x="3037324" y="406400"/>
                    <a:pt x="2925100" y="406400"/>
                  </a:cubicBezTo>
                  <a:lnTo>
                    <a:pt x="203200" y="406400"/>
                  </a:lnTo>
                  <a:cubicBezTo>
                    <a:pt x="90976" y="406400"/>
                    <a:pt x="0" y="315424"/>
                    <a:pt x="0" y="203200"/>
                  </a:cubicBezTo>
                  <a:cubicBezTo>
                    <a:pt x="0" y="90976"/>
                    <a:pt x="90976" y="0"/>
                    <a:pt x="203200" y="0"/>
                  </a:cubicBezTo>
                  <a:close/>
                </a:path>
              </a:pathLst>
            </a:custGeom>
            <a:solidFill>
              <a:srgbClr val="001339"/>
            </a:solidFill>
            <a:ln w="76200" cap="sq">
              <a:solidFill>
                <a:srgbClr val="69AF0F"/>
              </a:solidFill>
              <a:prstDash val="solid"/>
              <a:miter/>
            </a:ln>
          </p:spPr>
          <p:txBody>
            <a:bodyPr/>
            <a:lstStyle/>
            <a:p>
              <a:endParaRPr lang="en-US"/>
            </a:p>
          </p:txBody>
        </p:sp>
        <p:sp>
          <p:nvSpPr>
            <p:cNvPr id="17" name="TextBox 17"/>
            <p:cNvSpPr txBox="1"/>
            <p:nvPr/>
          </p:nvSpPr>
          <p:spPr>
            <a:xfrm>
              <a:off x="0" y="-38100"/>
              <a:ext cx="3128300" cy="444500"/>
            </a:xfrm>
            <a:prstGeom prst="rect">
              <a:avLst/>
            </a:prstGeom>
          </p:spPr>
          <p:txBody>
            <a:bodyPr lIns="50800" tIns="50800" rIns="50800" bIns="50800" rtlCol="0" anchor="ctr"/>
            <a:lstStyle/>
            <a:p>
              <a:pPr algn="ctr">
                <a:lnSpc>
                  <a:spcPts val="2659"/>
                </a:lnSpc>
              </a:pPr>
              <a:endParaRPr/>
            </a:p>
          </p:txBody>
        </p:sp>
      </p:grpSp>
      <p:sp>
        <p:nvSpPr>
          <p:cNvPr id="18" name="TextBox 18"/>
          <p:cNvSpPr txBox="1"/>
          <p:nvPr/>
        </p:nvSpPr>
        <p:spPr>
          <a:xfrm>
            <a:off x="10367719" y="341799"/>
            <a:ext cx="5895749" cy="611922"/>
          </a:xfrm>
          <a:prstGeom prst="rect">
            <a:avLst/>
          </a:prstGeom>
        </p:spPr>
        <p:txBody>
          <a:bodyPr lIns="0" tIns="0" rIns="0" bIns="0" rtlCol="0" anchor="t">
            <a:spAutoFit/>
          </a:bodyPr>
          <a:lstStyle/>
          <a:p>
            <a:pPr algn="ctr">
              <a:lnSpc>
                <a:spcPts val="4508"/>
              </a:lnSpc>
              <a:spcBef>
                <a:spcPct val="0"/>
              </a:spcBef>
            </a:pPr>
            <a:r>
              <a:rPr lang="en-US" sz="3220" b="1">
                <a:solidFill>
                  <a:srgbClr val="FFFFFF"/>
                </a:solidFill>
                <a:latin typeface="Kollektif Bold"/>
                <a:ea typeface="Kollektif Bold"/>
                <a:cs typeface="Kollektif Bold"/>
                <a:sym typeface="Kollektif Bold"/>
              </a:rPr>
              <a:t>INSTRUCTION</a:t>
            </a:r>
          </a:p>
        </p:txBody>
      </p:sp>
      <p:sp>
        <p:nvSpPr>
          <p:cNvPr id="19" name="TextBox 19"/>
          <p:cNvSpPr txBox="1"/>
          <p:nvPr/>
        </p:nvSpPr>
        <p:spPr>
          <a:xfrm>
            <a:off x="9968593" y="1326358"/>
            <a:ext cx="7931114" cy="8268791"/>
          </a:xfrm>
          <a:prstGeom prst="rect">
            <a:avLst/>
          </a:prstGeom>
        </p:spPr>
        <p:txBody>
          <a:bodyPr lIns="0" tIns="0" rIns="0" bIns="0" rtlCol="0" anchor="t">
            <a:spAutoFit/>
          </a:bodyPr>
          <a:lstStyle/>
          <a:p>
            <a:pPr algn="just">
              <a:lnSpc>
                <a:spcPts val="7289"/>
              </a:lnSpc>
            </a:pPr>
            <a:r>
              <a:rPr lang="en-US" sz="5207" b="1">
                <a:solidFill>
                  <a:srgbClr val="000000"/>
                </a:solidFill>
                <a:latin typeface="Montserrat Bold"/>
                <a:ea typeface="Montserrat Bold"/>
                <a:cs typeface="Montserrat Bold"/>
                <a:sym typeface="Montserrat Bold"/>
              </a:rPr>
              <a:t>Class Discussion: </a:t>
            </a:r>
          </a:p>
          <a:p>
            <a:pPr algn="just">
              <a:lnSpc>
                <a:spcPts val="7289"/>
              </a:lnSpc>
              <a:spcBef>
                <a:spcPct val="0"/>
              </a:spcBef>
            </a:pPr>
            <a:r>
              <a:rPr lang="en-US" sz="5207">
                <a:solidFill>
                  <a:srgbClr val="000000"/>
                </a:solidFill>
                <a:latin typeface="Montserrat"/>
                <a:ea typeface="Montserrat"/>
                <a:cs typeface="Montserrat"/>
                <a:sym typeface="Montserrat"/>
              </a:rPr>
              <a:t>After all groups present, engage in a class-wide discussion where students can ask questions, offer feedback, and compare their perspectives on globalization.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3890" y="1616935"/>
            <a:ext cx="3779577" cy="3779577"/>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339"/>
            </a:solidFill>
          </p:spPr>
          <p:txBody>
            <a:bodyPr/>
            <a:lstStyle/>
            <a:p>
              <a:endParaRPr lang="en-US"/>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0" y="1719023"/>
            <a:ext cx="3893781" cy="3893765"/>
            <a:chOff x="0" y="0"/>
            <a:chExt cx="6350000" cy="6349975"/>
          </a:xfrm>
        </p:grpSpPr>
        <p:sp>
          <p:nvSpPr>
            <p:cNvPr id="6" name="Freeform 6"/>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8393" r="-8393"/>
              </a:stretch>
            </a:blipFill>
          </p:spPr>
          <p:txBody>
            <a:bodyPr/>
            <a:lstStyle/>
            <a:p>
              <a:endParaRPr lang="en-US"/>
            </a:p>
          </p:txBody>
        </p:sp>
      </p:grpSp>
      <p:grpSp>
        <p:nvGrpSpPr>
          <p:cNvPr id="7" name="Group 7"/>
          <p:cNvGrpSpPr/>
          <p:nvPr/>
        </p:nvGrpSpPr>
        <p:grpSpPr>
          <a:xfrm>
            <a:off x="15132664" y="799064"/>
            <a:ext cx="3811253" cy="3811253"/>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339"/>
            </a:solidFill>
          </p:spPr>
          <p:txBody>
            <a:bodyPr/>
            <a:lstStyle/>
            <a:p>
              <a:endParaRPr lang="en-US"/>
            </a:p>
          </p:txBody>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14776445" y="1028700"/>
            <a:ext cx="3581631" cy="3581617"/>
            <a:chOff x="0" y="0"/>
            <a:chExt cx="6350000" cy="6349975"/>
          </a:xfrm>
        </p:grpSpPr>
        <p:sp>
          <p:nvSpPr>
            <p:cNvPr id="11" name="Freeform 11"/>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t="-3179" b="-46774"/>
              </a:stretch>
            </a:blipFill>
          </p:spPr>
          <p:txBody>
            <a:bodyPr/>
            <a:lstStyle/>
            <a:p>
              <a:endParaRPr lang="en-US"/>
            </a:p>
          </p:txBody>
        </p:sp>
      </p:grpSp>
      <p:sp>
        <p:nvSpPr>
          <p:cNvPr id="12" name="TextBox 12"/>
          <p:cNvSpPr txBox="1"/>
          <p:nvPr/>
        </p:nvSpPr>
        <p:spPr>
          <a:xfrm>
            <a:off x="402674" y="-48661"/>
            <a:ext cx="10508425" cy="847725"/>
          </a:xfrm>
          <a:prstGeom prst="rect">
            <a:avLst/>
          </a:prstGeom>
        </p:spPr>
        <p:txBody>
          <a:bodyPr lIns="0" tIns="0" rIns="0" bIns="0" rtlCol="0" anchor="t">
            <a:spAutoFit/>
          </a:bodyPr>
          <a:lstStyle/>
          <a:p>
            <a:pPr algn="l">
              <a:lnSpc>
                <a:spcPts val="5850"/>
              </a:lnSpc>
            </a:pPr>
            <a:r>
              <a:rPr lang="en-US" sz="5000" b="1">
                <a:solidFill>
                  <a:srgbClr val="000000"/>
                </a:solidFill>
                <a:latin typeface="Kollektif Bold"/>
                <a:ea typeface="Kollektif Bold"/>
                <a:cs typeface="Kollektif Bold"/>
                <a:sym typeface="Kollektif Bold"/>
              </a:rPr>
              <a:t>Grading Criteria (100% Total)</a:t>
            </a:r>
          </a:p>
        </p:txBody>
      </p:sp>
      <p:sp>
        <p:nvSpPr>
          <p:cNvPr id="13" name="TextBox 13"/>
          <p:cNvSpPr txBox="1"/>
          <p:nvPr/>
        </p:nvSpPr>
        <p:spPr>
          <a:xfrm>
            <a:off x="3893781" y="952500"/>
            <a:ext cx="4729580" cy="1030632"/>
          </a:xfrm>
          <a:prstGeom prst="rect">
            <a:avLst/>
          </a:prstGeom>
        </p:spPr>
        <p:txBody>
          <a:bodyPr lIns="0" tIns="0" rIns="0" bIns="0" rtlCol="0" anchor="t">
            <a:spAutoFit/>
          </a:bodyPr>
          <a:lstStyle/>
          <a:p>
            <a:pPr algn="l">
              <a:lnSpc>
                <a:spcPts val="4093"/>
              </a:lnSpc>
              <a:spcBef>
                <a:spcPct val="0"/>
              </a:spcBef>
            </a:pPr>
            <a:r>
              <a:rPr lang="en-US" sz="2923" b="1">
                <a:solidFill>
                  <a:srgbClr val="000000"/>
                </a:solidFill>
                <a:latin typeface="Poppins Semi-Bold"/>
                <a:ea typeface="Poppins Semi-Bold"/>
                <a:cs typeface="Poppins Semi-Bold"/>
                <a:sym typeface="Poppins Semi-Bold"/>
              </a:rPr>
              <a:t>Clarity and Depth of Definition (30 points)</a:t>
            </a:r>
          </a:p>
        </p:txBody>
      </p:sp>
      <p:sp>
        <p:nvSpPr>
          <p:cNvPr id="14" name="TextBox 14"/>
          <p:cNvSpPr txBox="1"/>
          <p:nvPr/>
        </p:nvSpPr>
        <p:spPr>
          <a:xfrm>
            <a:off x="3892804" y="2068857"/>
            <a:ext cx="5594649" cy="5616575"/>
          </a:xfrm>
          <a:prstGeom prst="rect">
            <a:avLst/>
          </a:prstGeom>
        </p:spPr>
        <p:txBody>
          <a:bodyPr lIns="0" tIns="0" rIns="0" bIns="0" rtlCol="0" anchor="t">
            <a:spAutoFit/>
          </a:bodyPr>
          <a:lstStyle/>
          <a:p>
            <a:pPr marL="431799" lvl="1" indent="-215899" algn="just">
              <a:lnSpc>
                <a:spcPts val="2799"/>
              </a:lnSpc>
              <a:buFont typeface="Arial"/>
              <a:buChar char="•"/>
            </a:pPr>
            <a:r>
              <a:rPr lang="en-US" sz="1999" b="1">
                <a:solidFill>
                  <a:srgbClr val="000000"/>
                </a:solidFill>
                <a:latin typeface="Montserrat Bold"/>
                <a:ea typeface="Montserrat Bold"/>
                <a:cs typeface="Montserrat Bold"/>
                <a:sym typeface="Montserrat Bold"/>
              </a:rPr>
              <a:t>30 points</a:t>
            </a:r>
            <a:r>
              <a:rPr lang="en-US" sz="1999">
                <a:solidFill>
                  <a:srgbClr val="000000"/>
                </a:solidFill>
                <a:latin typeface="Montserrat"/>
                <a:ea typeface="Montserrat"/>
                <a:cs typeface="Montserrat"/>
                <a:sym typeface="Montserrat"/>
              </a:rPr>
              <a:t>: The group provides a clear, well-defined, and thoughtful explanation of globalization, incorporating various aspects such as its economic, cultural, and political dimensions.</a:t>
            </a:r>
          </a:p>
          <a:p>
            <a:pPr marL="431799" lvl="1" indent="-215899" algn="just">
              <a:lnSpc>
                <a:spcPts val="2799"/>
              </a:lnSpc>
              <a:buFont typeface="Arial"/>
              <a:buChar char="•"/>
            </a:pPr>
            <a:r>
              <a:rPr lang="en-US" sz="1999" b="1">
                <a:solidFill>
                  <a:srgbClr val="000000"/>
                </a:solidFill>
                <a:latin typeface="Montserrat Bold"/>
                <a:ea typeface="Montserrat Bold"/>
                <a:cs typeface="Montserrat Bold"/>
                <a:sym typeface="Montserrat Bold"/>
              </a:rPr>
              <a:t>20 points:</a:t>
            </a:r>
            <a:r>
              <a:rPr lang="en-US" sz="1999">
                <a:solidFill>
                  <a:srgbClr val="000000"/>
                </a:solidFill>
                <a:latin typeface="Montserrat"/>
                <a:ea typeface="Montserrat"/>
                <a:cs typeface="Montserrat"/>
                <a:sym typeface="Montserrat"/>
              </a:rPr>
              <a:t> The definition is clear but lacks depth or omits important aspects of globalization.</a:t>
            </a:r>
          </a:p>
          <a:p>
            <a:pPr marL="431799" lvl="1" indent="-215899" algn="just">
              <a:lnSpc>
                <a:spcPts val="2799"/>
              </a:lnSpc>
              <a:buFont typeface="Arial"/>
              <a:buChar char="•"/>
            </a:pPr>
            <a:r>
              <a:rPr lang="en-US" sz="1999" b="1">
                <a:solidFill>
                  <a:srgbClr val="000000"/>
                </a:solidFill>
                <a:latin typeface="Montserrat Bold"/>
                <a:ea typeface="Montserrat Bold"/>
                <a:cs typeface="Montserrat Bold"/>
                <a:sym typeface="Montserrat Bold"/>
              </a:rPr>
              <a:t>10 points: </a:t>
            </a:r>
            <a:r>
              <a:rPr lang="en-US" sz="1999">
                <a:solidFill>
                  <a:srgbClr val="000000"/>
                </a:solidFill>
                <a:latin typeface="Montserrat"/>
                <a:ea typeface="Montserrat"/>
                <a:cs typeface="Montserrat"/>
                <a:sym typeface="Montserrat"/>
              </a:rPr>
              <a:t>The definition is unclear or overly simplistic, and it does not adequately capture the complexity of globalization.</a:t>
            </a:r>
          </a:p>
          <a:p>
            <a:pPr marL="431799" lvl="1" indent="-215899" algn="just">
              <a:lnSpc>
                <a:spcPts val="2799"/>
              </a:lnSpc>
              <a:buFont typeface="Arial"/>
              <a:buChar char="•"/>
            </a:pPr>
            <a:r>
              <a:rPr lang="en-US" sz="1999" b="1">
                <a:solidFill>
                  <a:srgbClr val="000000"/>
                </a:solidFill>
                <a:latin typeface="Montserrat Bold"/>
                <a:ea typeface="Montserrat Bold"/>
                <a:cs typeface="Montserrat Bold"/>
                <a:sym typeface="Montserrat Bold"/>
              </a:rPr>
              <a:t>0 point:</a:t>
            </a:r>
            <a:r>
              <a:rPr lang="en-US" sz="1999">
                <a:solidFill>
                  <a:srgbClr val="000000"/>
                </a:solidFill>
                <a:latin typeface="Montserrat"/>
                <a:ea typeface="Montserrat"/>
                <a:cs typeface="Montserrat"/>
                <a:sym typeface="Montserrat"/>
              </a:rPr>
              <a:t> No definition is provided or the definition is irrelevant</a:t>
            </a:r>
          </a:p>
          <a:p>
            <a:pPr algn="just">
              <a:lnSpc>
                <a:spcPts val="2799"/>
              </a:lnSpc>
              <a:spcBef>
                <a:spcPct val="0"/>
              </a:spcBef>
            </a:pPr>
            <a:endParaRPr lang="en-US" sz="1999">
              <a:solidFill>
                <a:srgbClr val="000000"/>
              </a:solidFill>
              <a:latin typeface="Montserrat"/>
              <a:ea typeface="Montserrat"/>
              <a:cs typeface="Montserrat"/>
              <a:sym typeface="Montserrat"/>
            </a:endParaRPr>
          </a:p>
        </p:txBody>
      </p:sp>
      <p:sp>
        <p:nvSpPr>
          <p:cNvPr id="15" name="TextBox 15"/>
          <p:cNvSpPr txBox="1"/>
          <p:nvPr/>
        </p:nvSpPr>
        <p:spPr>
          <a:xfrm>
            <a:off x="10077376" y="75682"/>
            <a:ext cx="4853909" cy="1030632"/>
          </a:xfrm>
          <a:prstGeom prst="rect">
            <a:avLst/>
          </a:prstGeom>
        </p:spPr>
        <p:txBody>
          <a:bodyPr lIns="0" tIns="0" rIns="0" bIns="0" rtlCol="0" anchor="t">
            <a:spAutoFit/>
          </a:bodyPr>
          <a:lstStyle/>
          <a:p>
            <a:pPr algn="ctr">
              <a:lnSpc>
                <a:spcPts val="4093"/>
              </a:lnSpc>
            </a:pPr>
            <a:r>
              <a:rPr lang="en-US" sz="2923" b="1">
                <a:solidFill>
                  <a:srgbClr val="000000"/>
                </a:solidFill>
                <a:latin typeface="Poppins Semi-Bold"/>
                <a:ea typeface="Poppins Semi-Bold"/>
                <a:cs typeface="Poppins Semi-Bold"/>
                <a:sym typeface="Poppins Semi-Bold"/>
              </a:rPr>
              <a:t>Analysis of Impacts </a:t>
            </a:r>
          </a:p>
          <a:p>
            <a:pPr algn="ctr">
              <a:lnSpc>
                <a:spcPts val="4093"/>
              </a:lnSpc>
              <a:spcBef>
                <a:spcPct val="0"/>
              </a:spcBef>
            </a:pPr>
            <a:r>
              <a:rPr lang="en-US" sz="2923" b="1">
                <a:solidFill>
                  <a:srgbClr val="000000"/>
                </a:solidFill>
                <a:latin typeface="Poppins Semi-Bold"/>
                <a:ea typeface="Poppins Semi-Bold"/>
                <a:cs typeface="Poppins Semi-Bold"/>
                <a:sym typeface="Poppins Semi-Bold"/>
              </a:rPr>
              <a:t>(40 points)</a:t>
            </a:r>
          </a:p>
        </p:txBody>
      </p:sp>
      <p:sp>
        <p:nvSpPr>
          <p:cNvPr id="16" name="TextBox 16"/>
          <p:cNvSpPr txBox="1"/>
          <p:nvPr/>
        </p:nvSpPr>
        <p:spPr>
          <a:xfrm>
            <a:off x="9884570" y="1223927"/>
            <a:ext cx="4891874" cy="5990590"/>
          </a:xfrm>
          <a:prstGeom prst="rect">
            <a:avLst/>
          </a:prstGeom>
        </p:spPr>
        <p:txBody>
          <a:bodyPr lIns="0" tIns="0" rIns="0" bIns="0" rtlCol="0" anchor="t">
            <a:spAutoFit/>
          </a:bodyPr>
          <a:lstStyle/>
          <a:p>
            <a:pPr algn="just">
              <a:lnSpc>
                <a:spcPts val="2659"/>
              </a:lnSpc>
            </a:pPr>
            <a:r>
              <a:rPr lang="en-US" sz="1899" b="1">
                <a:solidFill>
                  <a:srgbClr val="000000"/>
                </a:solidFill>
                <a:latin typeface="Montserrat Bold"/>
                <a:ea typeface="Montserrat Bold"/>
                <a:cs typeface="Montserrat Bold"/>
                <a:sym typeface="Montserrat Bold"/>
              </a:rPr>
              <a:t>. Group Collaboration and Engagement (20 points)</a:t>
            </a:r>
          </a:p>
          <a:p>
            <a:pPr marL="410209" lvl="1" indent="-205105" algn="just">
              <a:lnSpc>
                <a:spcPts val="2659"/>
              </a:lnSpc>
              <a:buFont typeface="Arial"/>
              <a:buChar char="•"/>
            </a:pPr>
            <a:r>
              <a:rPr lang="en-US" sz="1899" b="1">
                <a:solidFill>
                  <a:srgbClr val="000000"/>
                </a:solidFill>
                <a:latin typeface="Montserrat Bold"/>
                <a:ea typeface="Montserrat Bold"/>
                <a:cs typeface="Montserrat Bold"/>
                <a:sym typeface="Montserrat Bold"/>
              </a:rPr>
              <a:t>20 points</a:t>
            </a:r>
            <a:r>
              <a:rPr lang="en-US" sz="1899">
                <a:solidFill>
                  <a:srgbClr val="000000"/>
                </a:solidFill>
                <a:latin typeface="Montserrat"/>
                <a:ea typeface="Montserrat"/>
                <a:cs typeface="Montserrat"/>
                <a:sym typeface="Montserrat"/>
              </a:rPr>
              <a:t>: All members contribute meaningfully to the discussion and presentation, demonstrating effective collaboration.</a:t>
            </a:r>
          </a:p>
          <a:p>
            <a:pPr marL="410209" lvl="1" indent="-205105" algn="just">
              <a:lnSpc>
                <a:spcPts val="2659"/>
              </a:lnSpc>
              <a:buFont typeface="Arial"/>
              <a:buChar char="•"/>
            </a:pPr>
            <a:r>
              <a:rPr lang="en-US" sz="1899" b="1">
                <a:solidFill>
                  <a:srgbClr val="000000"/>
                </a:solidFill>
                <a:latin typeface="Montserrat Bold"/>
                <a:ea typeface="Montserrat Bold"/>
                <a:cs typeface="Montserrat Bold"/>
                <a:sym typeface="Montserrat Bold"/>
              </a:rPr>
              <a:t>15 points: </a:t>
            </a:r>
            <a:r>
              <a:rPr lang="en-US" sz="1899">
                <a:solidFill>
                  <a:srgbClr val="000000"/>
                </a:solidFill>
                <a:latin typeface="Montserrat"/>
                <a:ea typeface="Montserrat"/>
                <a:cs typeface="Montserrat"/>
                <a:sym typeface="Montserrat"/>
              </a:rPr>
              <a:t>Most members contribute to the discussion, but some members are less engaged or contribute minimally.</a:t>
            </a:r>
          </a:p>
          <a:p>
            <a:pPr marL="410209" lvl="1" indent="-205105" algn="just">
              <a:lnSpc>
                <a:spcPts val="2659"/>
              </a:lnSpc>
              <a:buFont typeface="Arial"/>
              <a:buChar char="•"/>
            </a:pPr>
            <a:r>
              <a:rPr lang="en-US" sz="1899" b="1">
                <a:solidFill>
                  <a:srgbClr val="000000"/>
                </a:solidFill>
                <a:latin typeface="Montserrat Bold"/>
                <a:ea typeface="Montserrat Bold"/>
                <a:cs typeface="Montserrat Bold"/>
                <a:sym typeface="Montserrat Bold"/>
              </a:rPr>
              <a:t>10 points:</a:t>
            </a:r>
            <a:r>
              <a:rPr lang="en-US" sz="1899">
                <a:solidFill>
                  <a:srgbClr val="000000"/>
                </a:solidFill>
                <a:latin typeface="Montserrat"/>
                <a:ea typeface="Montserrat"/>
                <a:cs typeface="Montserrat"/>
                <a:sym typeface="Montserrat"/>
              </a:rPr>
              <a:t> One or two members contribute to the majority of the work, with little input from the others.</a:t>
            </a:r>
          </a:p>
          <a:p>
            <a:pPr marL="410209" lvl="1" indent="-205105" algn="just">
              <a:lnSpc>
                <a:spcPts val="2659"/>
              </a:lnSpc>
              <a:buFont typeface="Arial"/>
              <a:buChar char="•"/>
            </a:pPr>
            <a:r>
              <a:rPr lang="en-US" sz="1899" b="1">
                <a:solidFill>
                  <a:srgbClr val="000000"/>
                </a:solidFill>
                <a:latin typeface="Montserrat Bold"/>
                <a:ea typeface="Montserrat Bold"/>
                <a:cs typeface="Montserrat Bold"/>
                <a:sym typeface="Montserrat Bold"/>
              </a:rPr>
              <a:t>0 point</a:t>
            </a:r>
            <a:r>
              <a:rPr lang="en-US" sz="1899">
                <a:solidFill>
                  <a:srgbClr val="000000"/>
                </a:solidFill>
                <a:latin typeface="Montserrat"/>
                <a:ea typeface="Montserrat"/>
                <a:cs typeface="Montserrat"/>
                <a:sym typeface="Montserrat"/>
              </a:rPr>
              <a:t>: The group works ineffectively, with little or no collaboration.</a:t>
            </a:r>
          </a:p>
          <a:p>
            <a:pPr algn="just">
              <a:lnSpc>
                <a:spcPts val="2659"/>
              </a:lnSpc>
              <a:spcBef>
                <a:spcPct val="0"/>
              </a:spcBef>
            </a:pPr>
            <a:r>
              <a:rPr lang="en-US" sz="1899">
                <a:solidFill>
                  <a:srgbClr val="000000"/>
                </a:solidFill>
                <a:latin typeface="Montserrat"/>
                <a:ea typeface="Montserrat"/>
                <a:cs typeface="Montserrat"/>
                <a:sym typeface="Montserrat"/>
              </a:rPr>
              <a:t>.</a:t>
            </a:r>
          </a:p>
        </p:txBody>
      </p:sp>
      <p:sp>
        <p:nvSpPr>
          <p:cNvPr id="17" name="TextBox 17"/>
          <p:cNvSpPr txBox="1"/>
          <p:nvPr/>
        </p:nvSpPr>
        <p:spPr>
          <a:xfrm>
            <a:off x="3080449" y="7451767"/>
            <a:ext cx="6996928" cy="516282"/>
          </a:xfrm>
          <a:prstGeom prst="rect">
            <a:avLst/>
          </a:prstGeom>
        </p:spPr>
        <p:txBody>
          <a:bodyPr lIns="0" tIns="0" rIns="0" bIns="0" rtlCol="0" anchor="t">
            <a:spAutoFit/>
          </a:bodyPr>
          <a:lstStyle/>
          <a:p>
            <a:pPr algn="just">
              <a:lnSpc>
                <a:spcPts val="4093"/>
              </a:lnSpc>
              <a:spcBef>
                <a:spcPct val="0"/>
              </a:spcBef>
            </a:pPr>
            <a:r>
              <a:rPr lang="en-US" sz="2923" b="1">
                <a:solidFill>
                  <a:srgbClr val="000000"/>
                </a:solidFill>
                <a:latin typeface="Poppins Semi-Bold"/>
                <a:ea typeface="Poppins Semi-Bold"/>
                <a:cs typeface="Poppins Semi-Bold"/>
                <a:sym typeface="Poppins Semi-Bold"/>
              </a:rPr>
              <a:t>Presentation Quality (10 points)</a:t>
            </a:r>
          </a:p>
        </p:txBody>
      </p:sp>
      <p:sp>
        <p:nvSpPr>
          <p:cNvPr id="18" name="TextBox 18"/>
          <p:cNvSpPr txBox="1"/>
          <p:nvPr/>
        </p:nvSpPr>
        <p:spPr>
          <a:xfrm>
            <a:off x="10039410" y="7290717"/>
            <a:ext cx="5093253" cy="3106420"/>
          </a:xfrm>
          <a:prstGeom prst="rect">
            <a:avLst/>
          </a:prstGeom>
        </p:spPr>
        <p:txBody>
          <a:bodyPr lIns="0" tIns="0" rIns="0" bIns="0" rtlCol="0" anchor="t">
            <a:spAutoFit/>
          </a:bodyPr>
          <a:lstStyle/>
          <a:p>
            <a:pPr marL="474978" lvl="1" indent="-237489" algn="just">
              <a:lnSpc>
                <a:spcPts val="3079"/>
              </a:lnSpc>
              <a:buFont typeface="Arial"/>
              <a:buChar char="•"/>
            </a:pPr>
            <a:r>
              <a:rPr lang="en-US" sz="2199" b="1">
                <a:solidFill>
                  <a:srgbClr val="000000"/>
                </a:solidFill>
                <a:latin typeface="Montserrat Bold"/>
                <a:ea typeface="Montserrat Bold"/>
                <a:cs typeface="Montserrat Bold"/>
                <a:sym typeface="Montserrat Bold"/>
              </a:rPr>
              <a:t>5 points: </a:t>
            </a:r>
            <a:r>
              <a:rPr lang="en-US" sz="2199">
                <a:solidFill>
                  <a:srgbClr val="000000"/>
                </a:solidFill>
                <a:latin typeface="Montserrat"/>
                <a:ea typeface="Montserrat"/>
                <a:cs typeface="Montserrat"/>
                <a:sym typeface="Montserrat"/>
              </a:rPr>
              <a:t>The presentation lacks organization, visual aids, or clarity in delivery. Several members appear unprepared.</a:t>
            </a:r>
          </a:p>
          <a:p>
            <a:pPr marL="474978" lvl="1" indent="-237489" algn="just">
              <a:lnSpc>
                <a:spcPts val="3079"/>
              </a:lnSpc>
              <a:spcBef>
                <a:spcPct val="0"/>
              </a:spcBef>
              <a:buFont typeface="Arial"/>
              <a:buChar char="•"/>
            </a:pPr>
            <a:r>
              <a:rPr lang="en-US" sz="2199" b="1">
                <a:solidFill>
                  <a:srgbClr val="000000"/>
                </a:solidFill>
                <a:latin typeface="Montserrat Bold"/>
                <a:ea typeface="Montserrat Bold"/>
                <a:cs typeface="Montserrat Bold"/>
                <a:sym typeface="Montserrat Bold"/>
              </a:rPr>
              <a:t>0 points:</a:t>
            </a:r>
            <a:r>
              <a:rPr lang="en-US" sz="2199">
                <a:solidFill>
                  <a:srgbClr val="000000"/>
                </a:solidFill>
                <a:latin typeface="Montserrat"/>
                <a:ea typeface="Montserrat"/>
                <a:cs typeface="Montserrat"/>
                <a:sym typeface="Montserrat"/>
              </a:rPr>
              <a:t> The presentation is unorganized or not delivered effectively.</a:t>
            </a:r>
          </a:p>
          <a:p>
            <a:pPr algn="just">
              <a:lnSpc>
                <a:spcPts val="3079"/>
              </a:lnSpc>
              <a:spcBef>
                <a:spcPct val="0"/>
              </a:spcBef>
            </a:pPr>
            <a:endParaRPr lang="en-US" sz="2199">
              <a:solidFill>
                <a:srgbClr val="000000"/>
              </a:solidFill>
              <a:latin typeface="Montserrat"/>
              <a:ea typeface="Montserrat"/>
              <a:cs typeface="Montserrat"/>
              <a:sym typeface="Montserrat"/>
            </a:endParaRPr>
          </a:p>
        </p:txBody>
      </p:sp>
      <p:grpSp>
        <p:nvGrpSpPr>
          <p:cNvPr id="19" name="Group 19"/>
          <p:cNvGrpSpPr/>
          <p:nvPr/>
        </p:nvGrpSpPr>
        <p:grpSpPr>
          <a:xfrm>
            <a:off x="16567260" y="6626875"/>
            <a:ext cx="2682348" cy="2682348"/>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1339"/>
            </a:solidFill>
          </p:spPr>
          <p:txBody>
            <a:bodyPr/>
            <a:lstStyle/>
            <a:p>
              <a:endParaRPr lang="en-US"/>
            </a:p>
          </p:txBody>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5700370" y="6381870"/>
            <a:ext cx="2812546" cy="2812535"/>
            <a:chOff x="0" y="0"/>
            <a:chExt cx="6350000" cy="6349975"/>
          </a:xfrm>
        </p:grpSpPr>
        <p:sp>
          <p:nvSpPr>
            <p:cNvPr id="23" name="Freeform 23"/>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4999" r="-24999"/>
              </a:stretch>
            </a:blipFill>
          </p:spPr>
          <p:txBody>
            <a:bodyPr/>
            <a:lstStyle/>
            <a:p>
              <a:endParaRPr lang="en-US"/>
            </a:p>
          </p:txBody>
        </p:sp>
      </p:grpSp>
      <p:grpSp>
        <p:nvGrpSpPr>
          <p:cNvPr id="24" name="Group 24"/>
          <p:cNvGrpSpPr/>
          <p:nvPr/>
        </p:nvGrpSpPr>
        <p:grpSpPr>
          <a:xfrm rot="5285245">
            <a:off x="-1507937" y="7972690"/>
            <a:ext cx="2494140" cy="2494140"/>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6" name="TextBox 26"/>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rot="5285245">
            <a:off x="-906295" y="9357231"/>
            <a:ext cx="2925749" cy="2925749"/>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9" name="TextBox 29"/>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30" name="Group 30"/>
          <p:cNvGrpSpPr/>
          <p:nvPr/>
        </p:nvGrpSpPr>
        <p:grpSpPr>
          <a:xfrm rot="5285245">
            <a:off x="477008" y="9788840"/>
            <a:ext cx="2062531" cy="2062531"/>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32" name="TextBox 32"/>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33" name="Group 33"/>
          <p:cNvGrpSpPr/>
          <p:nvPr/>
        </p:nvGrpSpPr>
        <p:grpSpPr>
          <a:xfrm>
            <a:off x="17343982" y="-77732"/>
            <a:ext cx="1474626" cy="1474626"/>
            <a:chOff x="0" y="0"/>
            <a:chExt cx="812800" cy="812800"/>
          </a:xfrm>
        </p:grpSpPr>
        <p:sp>
          <p:nvSpPr>
            <p:cNvPr id="34" name="Freeform 3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35" name="TextBox 35"/>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36" name="Group 36"/>
          <p:cNvGrpSpPr/>
          <p:nvPr/>
        </p:nvGrpSpPr>
        <p:grpSpPr>
          <a:xfrm>
            <a:off x="17038290" y="-815045"/>
            <a:ext cx="1474626" cy="1474626"/>
            <a:chOff x="0" y="0"/>
            <a:chExt cx="812800" cy="812800"/>
          </a:xfrm>
        </p:grpSpPr>
        <p:sp>
          <p:nvSpPr>
            <p:cNvPr id="37" name="Freeform 3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38" name="TextBox 38"/>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39" name="TextBox 39"/>
          <p:cNvSpPr txBox="1"/>
          <p:nvPr/>
        </p:nvSpPr>
        <p:spPr>
          <a:xfrm>
            <a:off x="1946890" y="8200290"/>
            <a:ext cx="7419991" cy="2323465"/>
          </a:xfrm>
          <a:prstGeom prst="rect">
            <a:avLst/>
          </a:prstGeom>
        </p:spPr>
        <p:txBody>
          <a:bodyPr lIns="0" tIns="0" rIns="0" bIns="0" rtlCol="0" anchor="t">
            <a:spAutoFit/>
          </a:bodyPr>
          <a:lstStyle/>
          <a:p>
            <a:pPr marL="410209" lvl="1" indent="-205105" algn="just">
              <a:lnSpc>
                <a:spcPts val="2659"/>
              </a:lnSpc>
              <a:buFont typeface="Arial"/>
              <a:buChar char="•"/>
            </a:pPr>
            <a:r>
              <a:rPr lang="en-US" sz="1899" b="1">
                <a:solidFill>
                  <a:srgbClr val="000000"/>
                </a:solidFill>
                <a:latin typeface="Montserrat Bold"/>
                <a:ea typeface="Montserrat Bold"/>
                <a:cs typeface="Montserrat Bold"/>
                <a:sym typeface="Montserrat Bold"/>
              </a:rPr>
              <a:t>10 points</a:t>
            </a:r>
            <a:r>
              <a:rPr lang="en-US" sz="1899">
                <a:solidFill>
                  <a:srgbClr val="000000"/>
                </a:solidFill>
                <a:latin typeface="Montserrat"/>
                <a:ea typeface="Montserrat"/>
                <a:cs typeface="Montserrat"/>
                <a:sym typeface="Montserrat"/>
              </a:rPr>
              <a:t>: The presentation is well-organized, visually appealing, and engages the audience. All group members speak clearly and confidently.</a:t>
            </a:r>
          </a:p>
          <a:p>
            <a:pPr marL="410209" lvl="1" indent="-205105" algn="just">
              <a:lnSpc>
                <a:spcPts val="2659"/>
              </a:lnSpc>
              <a:spcBef>
                <a:spcPct val="0"/>
              </a:spcBef>
              <a:buFont typeface="Arial"/>
              <a:buChar char="•"/>
            </a:pPr>
            <a:r>
              <a:rPr lang="en-US" sz="1899" b="1">
                <a:solidFill>
                  <a:srgbClr val="000000"/>
                </a:solidFill>
                <a:latin typeface="Montserrat Bold"/>
                <a:ea typeface="Montserrat Bold"/>
                <a:cs typeface="Montserrat Bold"/>
                <a:sym typeface="Montserrat Bold"/>
              </a:rPr>
              <a:t>7 points:</a:t>
            </a:r>
            <a:r>
              <a:rPr lang="en-US" sz="1899">
                <a:solidFill>
                  <a:srgbClr val="000000"/>
                </a:solidFill>
                <a:latin typeface="Montserrat"/>
                <a:ea typeface="Montserrat"/>
                <a:cs typeface="Montserrat"/>
                <a:sym typeface="Montserrat"/>
              </a:rPr>
              <a:t> The presentation is organized but may lack visual appeal or clear engagement. Some members may be less confident in delivery.</a:t>
            </a:r>
          </a:p>
          <a:p>
            <a:pPr algn="just">
              <a:lnSpc>
                <a:spcPts val="2659"/>
              </a:lnSpc>
              <a:spcBef>
                <a:spcPct val="0"/>
              </a:spcBef>
            </a:pPr>
            <a:endParaRPr lang="en-US" sz="1899">
              <a:solidFill>
                <a:srgbClr val="000000"/>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8655859" y="0"/>
            <a:ext cx="9632141" cy="9632141"/>
            <a:chOff x="0" y="0"/>
            <a:chExt cx="6350000" cy="6350000"/>
          </a:xfrm>
        </p:grpSpPr>
        <p:sp>
          <p:nvSpPr>
            <p:cNvPr id="3" name="Freeform 3"/>
            <p:cNvSpPr/>
            <p:nvPr/>
          </p:nvSpPr>
          <p:spPr>
            <a:xfrm>
              <a:off x="0" y="0"/>
              <a:ext cx="6350000" cy="6350000"/>
            </a:xfrm>
            <a:custGeom>
              <a:avLst/>
              <a:gdLst/>
              <a:ahLst/>
              <a:cxnLst/>
              <a:rect l="l" t="t" r="r" b="b"/>
              <a:pathLst>
                <a:path w="6350000" h="6350000">
                  <a:moveTo>
                    <a:pt x="0" y="0"/>
                  </a:moveTo>
                  <a:cubicBezTo>
                    <a:pt x="0" y="3506470"/>
                    <a:pt x="2843530" y="6350000"/>
                    <a:pt x="6350000" y="6350000"/>
                  </a:cubicBezTo>
                  <a:lnTo>
                    <a:pt x="6350000" y="0"/>
                  </a:lnTo>
                  <a:lnTo>
                    <a:pt x="0" y="0"/>
                  </a:lnTo>
                  <a:close/>
                </a:path>
              </a:pathLst>
            </a:custGeom>
            <a:blipFill>
              <a:blip r:embed="rId2"/>
              <a:stretch>
                <a:fillRect l="-37229" t="-11932" r="-20422"/>
              </a:stretch>
            </a:blipFill>
          </p:spPr>
          <p:txBody>
            <a:bodyPr/>
            <a:lstStyle/>
            <a:p>
              <a:endParaRPr lang="en-US"/>
            </a:p>
          </p:txBody>
        </p:sp>
      </p:grpSp>
      <p:grpSp>
        <p:nvGrpSpPr>
          <p:cNvPr id="4" name="Group 4"/>
          <p:cNvGrpSpPr/>
          <p:nvPr/>
        </p:nvGrpSpPr>
        <p:grpSpPr>
          <a:xfrm rot="-8100000">
            <a:off x="-2195992" y="7060034"/>
            <a:ext cx="4391985" cy="438495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6" name="Group 6"/>
          <p:cNvGrpSpPr/>
          <p:nvPr/>
        </p:nvGrpSpPr>
        <p:grpSpPr>
          <a:xfrm rot="8100000">
            <a:off x="1472961" y="8563333"/>
            <a:ext cx="4233834" cy="4227060"/>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8" name="Group 8"/>
          <p:cNvGrpSpPr/>
          <p:nvPr/>
        </p:nvGrpSpPr>
        <p:grpSpPr>
          <a:xfrm>
            <a:off x="-907990" y="5869506"/>
            <a:ext cx="1815979" cy="181597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0" name="TextBox 10"/>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028565" y="3211800"/>
            <a:ext cx="8115435" cy="1703804"/>
          </a:xfrm>
          <a:prstGeom prst="rect">
            <a:avLst/>
          </a:prstGeom>
        </p:spPr>
        <p:txBody>
          <a:bodyPr lIns="0" tIns="0" rIns="0" bIns="0" rtlCol="0" anchor="t">
            <a:spAutoFit/>
          </a:bodyPr>
          <a:lstStyle/>
          <a:p>
            <a:pPr algn="l">
              <a:lnSpc>
                <a:spcPts val="13189"/>
              </a:lnSpc>
            </a:pPr>
            <a:r>
              <a:rPr lang="en-US" sz="9421" b="1">
                <a:solidFill>
                  <a:srgbClr val="AC11C1"/>
                </a:solidFill>
                <a:latin typeface="Poppins Ultra-Bold"/>
                <a:ea typeface="Poppins Ultra-Bold"/>
                <a:cs typeface="Poppins Ultra-Bold"/>
                <a:sym typeface="Poppins Ultra-Bold"/>
              </a:rPr>
              <a:t>THANK YOU</a:t>
            </a:r>
          </a:p>
        </p:txBody>
      </p:sp>
      <p:grpSp>
        <p:nvGrpSpPr>
          <p:cNvPr id="12" name="Group 12"/>
          <p:cNvGrpSpPr/>
          <p:nvPr/>
        </p:nvGrpSpPr>
        <p:grpSpPr>
          <a:xfrm rot="-5400000">
            <a:off x="15765812" y="7269641"/>
            <a:ext cx="3638400" cy="3632579"/>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14" name="Group 14"/>
          <p:cNvGrpSpPr/>
          <p:nvPr/>
        </p:nvGrpSpPr>
        <p:grpSpPr>
          <a:xfrm rot="8100000">
            <a:off x="15776517" y="9732756"/>
            <a:ext cx="2288286" cy="2284624"/>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16" name="Group 16"/>
          <p:cNvGrpSpPr/>
          <p:nvPr/>
        </p:nvGrpSpPr>
        <p:grpSpPr>
          <a:xfrm>
            <a:off x="-1170538" y="-409669"/>
            <a:ext cx="2022639" cy="202263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a:off x="-55889" y="-1371275"/>
            <a:ext cx="1815979" cy="1815979"/>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3692" y="1971987"/>
            <a:ext cx="4653287" cy="5118575"/>
            <a:chOff x="0" y="0"/>
            <a:chExt cx="5772750" cy="6349975"/>
          </a:xfrm>
        </p:grpSpPr>
        <p:sp>
          <p:nvSpPr>
            <p:cNvPr id="3" name="Freeform 3"/>
            <p:cNvSpPr/>
            <p:nvPr/>
          </p:nvSpPr>
          <p:spPr>
            <a:xfrm>
              <a:off x="0" y="0"/>
              <a:ext cx="5772750" cy="6349975"/>
            </a:xfrm>
            <a:custGeom>
              <a:avLst/>
              <a:gdLst/>
              <a:ahLst/>
              <a:cxnLst/>
              <a:rect l="l" t="t" r="r" b="b"/>
              <a:pathLst>
                <a:path w="5772750" h="6349975">
                  <a:moveTo>
                    <a:pt x="5772750" y="3175025"/>
                  </a:moveTo>
                  <a:cubicBezTo>
                    <a:pt x="5772750" y="4928451"/>
                    <a:pt x="4480451" y="6349975"/>
                    <a:pt x="2886375" y="6349975"/>
                  </a:cubicBezTo>
                  <a:cubicBezTo>
                    <a:pt x="1292276" y="6349975"/>
                    <a:pt x="0" y="4928451"/>
                    <a:pt x="0" y="3175025"/>
                  </a:cubicBezTo>
                  <a:cubicBezTo>
                    <a:pt x="0" y="1421511"/>
                    <a:pt x="1292276" y="0"/>
                    <a:pt x="2886375" y="0"/>
                  </a:cubicBezTo>
                  <a:cubicBezTo>
                    <a:pt x="4480474" y="0"/>
                    <a:pt x="5772750" y="1421511"/>
                    <a:pt x="5772750" y="3175025"/>
                  </a:cubicBezTo>
                  <a:close/>
                </a:path>
              </a:pathLst>
            </a:custGeom>
            <a:blipFill>
              <a:blip r:embed="rId2"/>
              <a:stretch>
                <a:fillRect l="-4999" r="-4999"/>
              </a:stretch>
            </a:blipFill>
          </p:spPr>
          <p:txBody>
            <a:bodyPr/>
            <a:lstStyle/>
            <a:p>
              <a:endParaRPr lang="en-US"/>
            </a:p>
          </p:txBody>
        </p:sp>
      </p:grpSp>
      <p:grpSp>
        <p:nvGrpSpPr>
          <p:cNvPr id="4" name="Group 4"/>
          <p:cNvGrpSpPr/>
          <p:nvPr/>
        </p:nvGrpSpPr>
        <p:grpSpPr>
          <a:xfrm rot="-10800000">
            <a:off x="147860" y="-1108230"/>
            <a:ext cx="1537387" cy="1537387"/>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6" name="TextBox 6"/>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10800000">
            <a:off x="-674010" y="-251578"/>
            <a:ext cx="1537387" cy="1537387"/>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9" name="TextBox 9"/>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7947349" y="9951110"/>
            <a:ext cx="1537387" cy="1537387"/>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2" name="TextBox 12"/>
            <p:cNvSpPr txBox="1"/>
            <p:nvPr/>
          </p:nvSpPr>
          <p:spPr>
            <a:xfrm>
              <a:off x="139700" y="101600"/>
              <a:ext cx="533400" cy="57150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921440" y="7853131"/>
            <a:ext cx="2814841" cy="2810337"/>
            <a:chOff x="0" y="0"/>
            <a:chExt cx="6350000" cy="6339840"/>
          </a:xfrm>
        </p:grpSpPr>
        <p:sp>
          <p:nvSpPr>
            <p:cNvPr id="14" name="Freeform 14"/>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15" name="Group 15"/>
          <p:cNvGrpSpPr/>
          <p:nvPr/>
        </p:nvGrpSpPr>
        <p:grpSpPr>
          <a:xfrm>
            <a:off x="275296" y="7491731"/>
            <a:ext cx="2397875" cy="2394039"/>
            <a:chOff x="0" y="0"/>
            <a:chExt cx="6350000" cy="6339840"/>
          </a:xfrm>
        </p:grpSpPr>
        <p:sp>
          <p:nvSpPr>
            <p:cNvPr id="16" name="Freeform 1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sp>
        <p:nvSpPr>
          <p:cNvPr id="17" name="TextBox 17"/>
          <p:cNvSpPr txBox="1"/>
          <p:nvPr/>
        </p:nvSpPr>
        <p:spPr>
          <a:xfrm>
            <a:off x="3982882" y="57467"/>
            <a:ext cx="13964467" cy="10086341"/>
          </a:xfrm>
          <a:prstGeom prst="rect">
            <a:avLst/>
          </a:prstGeom>
        </p:spPr>
        <p:txBody>
          <a:bodyPr lIns="0" tIns="0" rIns="0" bIns="0" rtlCol="0" anchor="t">
            <a:spAutoFit/>
          </a:bodyPr>
          <a:lstStyle/>
          <a:p>
            <a:pPr algn="l">
              <a:lnSpc>
                <a:spcPts val="4759"/>
              </a:lnSpc>
              <a:spcBef>
                <a:spcPct val="0"/>
              </a:spcBef>
            </a:pPr>
            <a:r>
              <a:rPr lang="en-US" sz="3399" dirty="0">
                <a:solidFill>
                  <a:srgbClr val="000000"/>
                </a:solidFill>
                <a:latin typeface="Arimo"/>
                <a:ea typeface="Arimo"/>
                <a:cs typeface="Arimo"/>
                <a:sym typeface="Arimo"/>
              </a:rPr>
              <a:t>1.Social media has more negative than positive effects on mental health.</a:t>
            </a:r>
          </a:p>
          <a:p>
            <a:pPr algn="l">
              <a:lnSpc>
                <a:spcPts val="4759"/>
              </a:lnSpc>
              <a:spcBef>
                <a:spcPct val="0"/>
              </a:spcBef>
            </a:pPr>
            <a:r>
              <a:rPr lang="en-US" sz="3399" dirty="0">
                <a:solidFill>
                  <a:srgbClr val="000000"/>
                </a:solidFill>
                <a:latin typeface="Arimo"/>
                <a:ea typeface="Arimo"/>
                <a:cs typeface="Arimo"/>
                <a:sym typeface="Arimo"/>
              </a:rPr>
              <a:t>2.Technology is making us more isolated, despite being more connected.</a:t>
            </a:r>
          </a:p>
          <a:p>
            <a:pPr algn="l">
              <a:lnSpc>
                <a:spcPts val="4759"/>
              </a:lnSpc>
              <a:spcBef>
                <a:spcPct val="0"/>
              </a:spcBef>
            </a:pPr>
            <a:r>
              <a:rPr lang="en-US" sz="3399" dirty="0">
                <a:solidFill>
                  <a:srgbClr val="000000"/>
                </a:solidFill>
                <a:latin typeface="Arimo"/>
                <a:ea typeface="Arimo"/>
                <a:cs typeface="Arimo"/>
                <a:sym typeface="Arimo"/>
              </a:rPr>
              <a:t>3.Climate change is the most urgent global issue that needs immediate attention.</a:t>
            </a:r>
          </a:p>
          <a:p>
            <a:pPr algn="l">
              <a:lnSpc>
                <a:spcPts val="4339"/>
              </a:lnSpc>
              <a:spcBef>
                <a:spcPct val="0"/>
              </a:spcBef>
            </a:pPr>
            <a:r>
              <a:rPr lang="en-US" sz="3099" dirty="0">
                <a:solidFill>
                  <a:srgbClr val="000000"/>
                </a:solidFill>
                <a:latin typeface="Arimo"/>
                <a:ea typeface="Arimo"/>
                <a:cs typeface="Arimo"/>
                <a:sym typeface="Arimo"/>
              </a:rPr>
              <a:t>4.The rise of artificial intelligence will ultimately create more jobs than it eliminates.</a:t>
            </a:r>
          </a:p>
          <a:p>
            <a:pPr algn="l">
              <a:lnSpc>
                <a:spcPts val="4759"/>
              </a:lnSpc>
              <a:spcBef>
                <a:spcPct val="0"/>
              </a:spcBef>
            </a:pPr>
            <a:r>
              <a:rPr lang="en-US" sz="3399" dirty="0">
                <a:solidFill>
                  <a:srgbClr val="000000"/>
                </a:solidFill>
                <a:latin typeface="Arimo"/>
                <a:ea typeface="Arimo"/>
                <a:cs typeface="Arimo"/>
                <a:sym typeface="Arimo"/>
              </a:rPr>
              <a:t>5.College students today are under more pressure than previous generations.</a:t>
            </a:r>
          </a:p>
          <a:p>
            <a:pPr algn="l">
              <a:lnSpc>
                <a:spcPts val="4759"/>
              </a:lnSpc>
              <a:spcBef>
                <a:spcPct val="0"/>
              </a:spcBef>
            </a:pPr>
            <a:r>
              <a:rPr lang="en-US" sz="3399" dirty="0">
                <a:solidFill>
                  <a:srgbClr val="000000"/>
                </a:solidFill>
                <a:latin typeface="Arimo"/>
                <a:ea typeface="Arimo"/>
                <a:cs typeface="Arimo"/>
                <a:sym typeface="Arimo"/>
              </a:rPr>
              <a:t>6.Social media influencers have too much power and influence over public opinion.</a:t>
            </a:r>
          </a:p>
          <a:p>
            <a:pPr algn="l">
              <a:lnSpc>
                <a:spcPts val="4759"/>
              </a:lnSpc>
              <a:spcBef>
                <a:spcPct val="0"/>
              </a:spcBef>
            </a:pPr>
            <a:r>
              <a:rPr lang="en-US" sz="3399" dirty="0">
                <a:solidFill>
                  <a:srgbClr val="000000"/>
                </a:solidFill>
                <a:latin typeface="Arimo"/>
                <a:ea typeface="Arimo"/>
                <a:cs typeface="Arimo"/>
                <a:sym typeface="Arimo"/>
              </a:rPr>
              <a:t>7.The digital divide between developed and developing countries is widening.</a:t>
            </a:r>
          </a:p>
          <a:p>
            <a:pPr algn="l">
              <a:lnSpc>
                <a:spcPts val="4759"/>
              </a:lnSpc>
              <a:spcBef>
                <a:spcPct val="0"/>
              </a:spcBef>
            </a:pPr>
            <a:r>
              <a:rPr lang="en-US" sz="3399" dirty="0">
                <a:solidFill>
                  <a:srgbClr val="000000"/>
                </a:solidFill>
                <a:latin typeface="Arimo"/>
                <a:ea typeface="Arimo"/>
                <a:cs typeface="Arimo"/>
                <a:sym typeface="Arimo"/>
              </a:rPr>
              <a:t>8.Online education provides the same quality of learning as traditional in-person classes.</a:t>
            </a:r>
          </a:p>
          <a:p>
            <a:pPr algn="l">
              <a:lnSpc>
                <a:spcPts val="4759"/>
              </a:lnSpc>
              <a:spcBef>
                <a:spcPct val="0"/>
              </a:spcBef>
            </a:pPr>
            <a:r>
              <a:rPr lang="en-US" sz="3399" dirty="0">
                <a:solidFill>
                  <a:srgbClr val="000000"/>
                </a:solidFill>
                <a:latin typeface="Arimo"/>
                <a:ea typeface="Arimo"/>
                <a:cs typeface="Arimo"/>
                <a:sym typeface="Arimo"/>
              </a:rPr>
              <a:t>9.Globalization has led to the erosion of local cultures and traditions.</a:t>
            </a:r>
          </a:p>
          <a:p>
            <a:pPr algn="l">
              <a:lnSpc>
                <a:spcPts val="4759"/>
              </a:lnSpc>
              <a:spcBef>
                <a:spcPct val="0"/>
              </a:spcBef>
            </a:pPr>
            <a:r>
              <a:rPr lang="en-US" sz="3399" dirty="0">
                <a:solidFill>
                  <a:srgbClr val="000000"/>
                </a:solidFill>
                <a:latin typeface="Arimo"/>
                <a:ea typeface="Arimo"/>
                <a:cs typeface="Arimo"/>
                <a:sym typeface="Arimo"/>
              </a:rPr>
              <a:t>10.Privacy is a thing of the past in today’s digital world.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12855" y="9318717"/>
            <a:ext cx="1155819" cy="115581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4" name="TextBox 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33189" y="9947627"/>
            <a:ext cx="1155819" cy="115581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207480" y="9939142"/>
            <a:ext cx="1155819" cy="1155819"/>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0" name="TextBox 10"/>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7122326" y="-622854"/>
            <a:ext cx="1245807" cy="124580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3" name="TextBox 13"/>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4" name="Group 14"/>
          <p:cNvGrpSpPr/>
          <p:nvPr/>
        </p:nvGrpSpPr>
        <p:grpSpPr>
          <a:xfrm>
            <a:off x="17790957" y="54922"/>
            <a:ext cx="1245807" cy="1245807"/>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6" name="TextBox 16"/>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7" name="Group 17"/>
          <p:cNvGrpSpPr/>
          <p:nvPr/>
        </p:nvGrpSpPr>
        <p:grpSpPr>
          <a:xfrm rot="-5400000">
            <a:off x="16236984" y="8420273"/>
            <a:ext cx="2052658" cy="2049374"/>
            <a:chOff x="0" y="0"/>
            <a:chExt cx="6350000" cy="6339840"/>
          </a:xfrm>
        </p:grpSpPr>
        <p:sp>
          <p:nvSpPr>
            <p:cNvPr id="18" name="Freeform 18"/>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19" name="Group 19"/>
          <p:cNvGrpSpPr/>
          <p:nvPr/>
        </p:nvGrpSpPr>
        <p:grpSpPr>
          <a:xfrm rot="5400000">
            <a:off x="-1092" y="1092"/>
            <a:ext cx="1365484" cy="1363299"/>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001339"/>
            </a:solidFill>
          </p:spPr>
          <p:txBody>
            <a:bodyPr/>
            <a:lstStyle/>
            <a:p>
              <a:endParaRPr lang="en-US"/>
            </a:p>
          </p:txBody>
        </p:sp>
      </p:grpSp>
      <p:grpSp>
        <p:nvGrpSpPr>
          <p:cNvPr id="21" name="Group 21"/>
          <p:cNvGrpSpPr/>
          <p:nvPr/>
        </p:nvGrpSpPr>
        <p:grpSpPr>
          <a:xfrm rot="5400000">
            <a:off x="289040" y="291225"/>
            <a:ext cx="1075119" cy="1073398"/>
            <a:chOff x="0" y="0"/>
            <a:chExt cx="6350000" cy="6339840"/>
          </a:xfrm>
        </p:grpSpPr>
        <p:sp>
          <p:nvSpPr>
            <p:cNvPr id="22" name="Freeform 22"/>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23" name="Group 23"/>
          <p:cNvGrpSpPr/>
          <p:nvPr/>
        </p:nvGrpSpPr>
        <p:grpSpPr>
          <a:xfrm rot="-5400000">
            <a:off x="16853560" y="8413899"/>
            <a:ext cx="1210618" cy="1208681"/>
            <a:chOff x="0" y="0"/>
            <a:chExt cx="6350000" cy="6339840"/>
          </a:xfrm>
        </p:grpSpPr>
        <p:sp>
          <p:nvSpPr>
            <p:cNvPr id="24" name="Freeform 24"/>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69AF0F"/>
            </a:solidFill>
          </p:spPr>
          <p:txBody>
            <a:bodyPr/>
            <a:lstStyle/>
            <a:p>
              <a:endParaRPr lang="en-US"/>
            </a:p>
          </p:txBody>
        </p:sp>
      </p:grpSp>
      <p:grpSp>
        <p:nvGrpSpPr>
          <p:cNvPr id="25" name="Group 25"/>
          <p:cNvGrpSpPr/>
          <p:nvPr/>
        </p:nvGrpSpPr>
        <p:grpSpPr>
          <a:xfrm>
            <a:off x="406136" y="210648"/>
            <a:ext cx="10434789" cy="9432713"/>
            <a:chOff x="0" y="0"/>
            <a:chExt cx="10458197" cy="8773640"/>
          </a:xfrm>
        </p:grpSpPr>
        <p:sp>
          <p:nvSpPr>
            <p:cNvPr id="26" name="Freeform 26"/>
            <p:cNvSpPr/>
            <p:nvPr/>
          </p:nvSpPr>
          <p:spPr>
            <a:xfrm>
              <a:off x="0" y="0"/>
              <a:ext cx="10458197" cy="8773640"/>
            </a:xfrm>
            <a:custGeom>
              <a:avLst/>
              <a:gdLst/>
              <a:ahLst/>
              <a:cxnLst/>
              <a:rect l="l" t="t" r="r" b="b"/>
              <a:pathLst>
                <a:path w="10458197" h="8773640">
                  <a:moveTo>
                    <a:pt x="10458197" y="4386873"/>
                  </a:moveTo>
                  <a:cubicBezTo>
                    <a:pt x="10458197" y="6809548"/>
                    <a:pt x="8117005" y="8773640"/>
                    <a:pt x="5229099" y="8773640"/>
                  </a:cubicBezTo>
                  <a:cubicBezTo>
                    <a:pt x="2341151" y="8773640"/>
                    <a:pt x="0" y="6809548"/>
                    <a:pt x="0" y="4386873"/>
                  </a:cubicBezTo>
                  <a:cubicBezTo>
                    <a:pt x="0" y="1964075"/>
                    <a:pt x="2341151" y="0"/>
                    <a:pt x="5229099" y="0"/>
                  </a:cubicBezTo>
                  <a:cubicBezTo>
                    <a:pt x="8117046" y="0"/>
                    <a:pt x="10458197" y="1964075"/>
                    <a:pt x="10458197" y="4386873"/>
                  </a:cubicBezTo>
                  <a:close/>
                </a:path>
              </a:pathLst>
            </a:custGeom>
            <a:blipFill>
              <a:blip r:embed="rId2"/>
              <a:stretch>
                <a:fillRect l="-690" r="-690"/>
              </a:stretch>
            </a:blipFill>
          </p:spPr>
          <p:txBody>
            <a:bodyPr/>
            <a:lstStyle/>
            <a:p>
              <a:endParaRPr lang="en-US"/>
            </a:p>
          </p:txBody>
        </p:sp>
      </p:grpSp>
      <p:sp>
        <p:nvSpPr>
          <p:cNvPr id="27" name="TextBox 13">
            <a:extLst>
              <a:ext uri="{FF2B5EF4-FFF2-40B4-BE49-F238E27FC236}">
                <a16:creationId xmlns:a16="http://schemas.microsoft.com/office/drawing/2014/main" id="{AF2DED84-B240-898C-F941-73DFCA880999}"/>
              </a:ext>
            </a:extLst>
          </p:cNvPr>
          <p:cNvSpPr txBox="1"/>
          <p:nvPr/>
        </p:nvSpPr>
        <p:spPr>
          <a:xfrm>
            <a:off x="11055048" y="705616"/>
            <a:ext cx="6538965" cy="4385881"/>
          </a:xfrm>
          <a:prstGeom prst="rect">
            <a:avLst/>
          </a:prstGeom>
        </p:spPr>
        <p:txBody>
          <a:bodyPr wrap="square" lIns="0" tIns="0" rIns="0" bIns="0" rtlCol="0" anchor="t">
            <a:spAutoFit/>
          </a:bodyPr>
          <a:lstStyle/>
          <a:p>
            <a:pPr>
              <a:lnSpc>
                <a:spcPts val="6978"/>
              </a:lnSpc>
              <a:spcBef>
                <a:spcPct val="0"/>
              </a:spcBef>
            </a:pPr>
            <a:r>
              <a:rPr lang="en-US" sz="4000" b="1" dirty="0">
                <a:solidFill>
                  <a:srgbClr val="1C1F25"/>
                </a:solidFill>
                <a:latin typeface="Montserrat"/>
                <a:ea typeface="Montserrat"/>
                <a:cs typeface="Montserrat"/>
                <a:sym typeface="Montserrat"/>
              </a:rPr>
              <a:t>1. </a:t>
            </a:r>
            <a:r>
              <a:rPr lang="en-PH" sz="4000" b="1" dirty="0"/>
              <a:t>How might the global spread of tourism, as shown by famous landmarks from different countries, impact local cultures and traditions?</a:t>
            </a:r>
          </a:p>
        </p:txBody>
      </p:sp>
      <p:sp>
        <p:nvSpPr>
          <p:cNvPr id="28" name="TextBox 13">
            <a:extLst>
              <a:ext uri="{FF2B5EF4-FFF2-40B4-BE49-F238E27FC236}">
                <a16:creationId xmlns:a16="http://schemas.microsoft.com/office/drawing/2014/main" id="{2FADAF1A-4E2F-3A8F-FBCC-BDA9BDE31768}"/>
              </a:ext>
            </a:extLst>
          </p:cNvPr>
          <p:cNvSpPr txBox="1"/>
          <p:nvPr/>
        </p:nvSpPr>
        <p:spPr>
          <a:xfrm>
            <a:off x="10957161" y="6161644"/>
            <a:ext cx="6538965" cy="3501728"/>
          </a:xfrm>
          <a:prstGeom prst="rect">
            <a:avLst/>
          </a:prstGeom>
        </p:spPr>
        <p:txBody>
          <a:bodyPr wrap="square" lIns="0" tIns="0" rIns="0" bIns="0" rtlCol="0" anchor="t">
            <a:spAutoFit/>
          </a:bodyPr>
          <a:lstStyle/>
          <a:p>
            <a:pPr>
              <a:lnSpc>
                <a:spcPts val="6978"/>
              </a:lnSpc>
              <a:spcBef>
                <a:spcPct val="0"/>
              </a:spcBef>
            </a:pPr>
            <a:r>
              <a:rPr lang="en-US" sz="4000" b="1" dirty="0">
                <a:solidFill>
                  <a:srgbClr val="1C1F25"/>
                </a:solidFill>
                <a:latin typeface="Montserrat"/>
                <a:ea typeface="Montserrat"/>
                <a:cs typeface="Montserrat"/>
                <a:sym typeface="Montserrat"/>
              </a:rPr>
              <a:t>2. </a:t>
            </a:r>
            <a:r>
              <a:rPr lang="en-PH" sz="4000" b="1" dirty="0"/>
              <a:t>In what ways could this image reflect both the positive and negative effects of globalization?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grpId="0" nodeType="clickEffect">
                                  <p:stCondLst>
                                    <p:cond delay="0"/>
                                  </p:stCondLst>
                                  <p:iterate type="lt">
                                    <p:tmPct val="10000"/>
                                  </p:iterate>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8"/>
                                        </p:tgtEl>
                                        <p:attrNameLst>
                                          <p:attrName>ppt_y</p:attrName>
                                        </p:attrNameLst>
                                      </p:cBhvr>
                                      <p:tavLst>
                                        <p:tav tm="0">
                                          <p:val>
                                            <p:strVal val="#ppt_y"/>
                                          </p:val>
                                        </p:tav>
                                        <p:tav tm="100000">
                                          <p:val>
                                            <p:strVal val="#ppt_y"/>
                                          </p:val>
                                        </p:tav>
                                      </p:tavLst>
                                    </p:anim>
                                    <p:anim calcmode="lin" valueType="num">
                                      <p:cBhvr>
                                        <p:cTn id="18"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3791110" y="1776057"/>
            <a:ext cx="7021241" cy="7021212"/>
            <a:chOff x="0" y="0"/>
            <a:chExt cx="6350000" cy="6349975"/>
          </a:xfrm>
        </p:grpSpPr>
        <p:sp>
          <p:nvSpPr>
            <p:cNvPr id="12" name="Freeform 12"/>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2"/>
              <a:stretch>
                <a:fillRect l="-151296" r="-36817"/>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3233259" y="250765"/>
            <a:ext cx="7524017" cy="1007764"/>
          </a:xfrm>
          <a:prstGeom prst="rect">
            <a:avLst/>
          </a:prstGeom>
        </p:spPr>
        <p:txBody>
          <a:bodyPr lIns="0" tIns="0" rIns="0" bIns="0" rtlCol="0" anchor="t">
            <a:spAutoFit/>
          </a:bodyPr>
          <a:lstStyle/>
          <a:p>
            <a:pPr algn="l">
              <a:lnSpc>
                <a:spcPts val="7453"/>
              </a:lnSpc>
            </a:pPr>
            <a:r>
              <a:rPr lang="en-US" sz="5324" b="1">
                <a:solidFill>
                  <a:srgbClr val="FFFFFF"/>
                </a:solidFill>
                <a:latin typeface="Kollektif Bold"/>
                <a:ea typeface="Kollektif Bold"/>
                <a:cs typeface="Kollektif Bold"/>
                <a:sym typeface="Kollektif Bold"/>
              </a:rPr>
              <a:t>GLOBALIZATION</a:t>
            </a:r>
          </a:p>
        </p:txBody>
      </p:sp>
      <p:sp>
        <p:nvSpPr>
          <p:cNvPr id="26" name="TextBox 26"/>
          <p:cNvSpPr txBox="1"/>
          <p:nvPr/>
        </p:nvSpPr>
        <p:spPr>
          <a:xfrm>
            <a:off x="1105451" y="1242449"/>
            <a:ext cx="11779632" cy="8645112"/>
          </a:xfrm>
          <a:prstGeom prst="rect">
            <a:avLst/>
          </a:prstGeom>
        </p:spPr>
        <p:txBody>
          <a:bodyPr lIns="0" tIns="0" rIns="0" bIns="0" rtlCol="0" anchor="t">
            <a:spAutoFit/>
          </a:bodyPr>
          <a:lstStyle/>
          <a:p>
            <a:pPr algn="just">
              <a:lnSpc>
                <a:spcPts val="4922"/>
              </a:lnSpc>
              <a:spcBef>
                <a:spcPct val="0"/>
              </a:spcBef>
            </a:pPr>
            <a:r>
              <a:rPr lang="en-US" sz="3516">
                <a:solidFill>
                  <a:srgbClr val="000000"/>
                </a:solidFill>
                <a:latin typeface="Montserrat"/>
                <a:ea typeface="Montserrat"/>
                <a:cs typeface="Montserrat"/>
                <a:sym typeface="Montserrat"/>
              </a:rPr>
              <a:t>is the process by which businesses, cultures, technologies, ideas, and people increasingly connect and interact across borders, leading to a more integrated and interdependent world. It involves the expansion of international trade, investment, communication, and the exchange of information, resulting in the acceleration of cultural, economic, political, and social interconnectedness. While it fosters global cooperation and the spread of innovation, it also raises concerns about inequality,  and environmental impact. Globalization shapes the modern world by influencing local and global dynamics, from markets to human relations, across every aspect of society.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663259" y="1776057"/>
            <a:ext cx="8149091" cy="7342008"/>
            <a:chOff x="0" y="0"/>
            <a:chExt cx="7048006" cy="6349975"/>
          </a:xfrm>
        </p:grpSpPr>
        <p:sp>
          <p:nvSpPr>
            <p:cNvPr id="12" name="Freeform 12"/>
            <p:cNvSpPr/>
            <p:nvPr/>
          </p:nvSpPr>
          <p:spPr>
            <a:xfrm>
              <a:off x="0" y="0"/>
              <a:ext cx="7048006" cy="6349975"/>
            </a:xfrm>
            <a:custGeom>
              <a:avLst/>
              <a:gdLst/>
              <a:ahLst/>
              <a:cxnLst/>
              <a:rect l="l" t="t" r="r" b="b"/>
              <a:pathLst>
                <a:path w="7048006" h="6349975">
                  <a:moveTo>
                    <a:pt x="7048006" y="3175025"/>
                  </a:moveTo>
                  <a:cubicBezTo>
                    <a:pt x="7048006" y="4928451"/>
                    <a:pt x="5470225" y="6349975"/>
                    <a:pt x="3524003" y="6349975"/>
                  </a:cubicBezTo>
                  <a:cubicBezTo>
                    <a:pt x="1577753" y="6349975"/>
                    <a:pt x="0" y="4928451"/>
                    <a:pt x="0" y="3175025"/>
                  </a:cubicBezTo>
                  <a:cubicBezTo>
                    <a:pt x="0" y="1421511"/>
                    <a:pt x="1577753" y="0"/>
                    <a:pt x="3524003" y="0"/>
                  </a:cubicBezTo>
                  <a:cubicBezTo>
                    <a:pt x="5470254" y="0"/>
                    <a:pt x="7048006" y="1421511"/>
                    <a:pt x="7048006" y="3175025"/>
                  </a:cubicBezTo>
                  <a:close/>
                </a:path>
              </a:pathLst>
            </a:custGeom>
            <a:blipFill>
              <a:blip r:embed="rId2"/>
              <a:stretch>
                <a:fillRect l="-17614" r="-17614"/>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2636876" y="250765"/>
            <a:ext cx="7524017" cy="1007764"/>
          </a:xfrm>
          <a:prstGeom prst="rect">
            <a:avLst/>
          </a:prstGeom>
        </p:spPr>
        <p:txBody>
          <a:bodyPr lIns="0" tIns="0" rIns="0" bIns="0" rtlCol="0" anchor="t">
            <a:spAutoFit/>
          </a:bodyPr>
          <a:lstStyle/>
          <a:p>
            <a:pPr algn="l">
              <a:lnSpc>
                <a:spcPts val="7453"/>
              </a:lnSpc>
            </a:pPr>
            <a:r>
              <a:rPr lang="en-US" sz="5324" b="1">
                <a:solidFill>
                  <a:srgbClr val="FFFFFF"/>
                </a:solidFill>
                <a:latin typeface="Kollektif Bold"/>
                <a:ea typeface="Kollektif Bold"/>
                <a:cs typeface="Kollektif Bold"/>
                <a:sym typeface="Kollektif Bold"/>
              </a:rPr>
              <a:t>Economic Globalization</a:t>
            </a:r>
          </a:p>
        </p:txBody>
      </p:sp>
      <p:sp>
        <p:nvSpPr>
          <p:cNvPr id="26" name="TextBox 26"/>
          <p:cNvSpPr txBox="1"/>
          <p:nvPr/>
        </p:nvSpPr>
        <p:spPr>
          <a:xfrm>
            <a:off x="1028700" y="1605745"/>
            <a:ext cx="11300929" cy="8638994"/>
          </a:xfrm>
          <a:prstGeom prst="rect">
            <a:avLst/>
          </a:prstGeom>
        </p:spPr>
        <p:txBody>
          <a:bodyPr lIns="0" tIns="0" rIns="0" bIns="0" rtlCol="0" anchor="t">
            <a:spAutoFit/>
          </a:bodyPr>
          <a:lstStyle/>
          <a:p>
            <a:pPr algn="just">
              <a:lnSpc>
                <a:spcPts val="5259"/>
              </a:lnSpc>
            </a:pPr>
            <a:r>
              <a:rPr lang="en-US" sz="3757">
                <a:solidFill>
                  <a:srgbClr val="000000"/>
                </a:solidFill>
                <a:latin typeface="Montserrat"/>
                <a:ea typeface="Montserrat"/>
                <a:cs typeface="Montserrat"/>
                <a:sym typeface="Montserrat"/>
              </a:rPr>
              <a:t>Economic globalization refers to the increasing interdependence and integration of national economies through trade, investment, and capital flows. It involves the expansion of markets and the global spread of goods, services, and financial systems.</a:t>
            </a:r>
          </a:p>
          <a:p>
            <a:pPr marL="811160" lvl="1" indent="-405580" algn="just">
              <a:lnSpc>
                <a:spcPts val="5259"/>
              </a:lnSpc>
              <a:spcBef>
                <a:spcPct val="0"/>
              </a:spcBef>
              <a:buFont typeface="Arial"/>
              <a:buChar char="•"/>
            </a:pPr>
            <a:r>
              <a:rPr lang="en-US" sz="3757" b="1">
                <a:solidFill>
                  <a:srgbClr val="000000"/>
                </a:solidFill>
                <a:latin typeface="Montserrat Bold"/>
                <a:ea typeface="Montserrat Bold"/>
                <a:cs typeface="Montserrat Bold"/>
                <a:sym typeface="Montserrat Bold"/>
              </a:rPr>
              <a:t>Example:</a:t>
            </a:r>
            <a:r>
              <a:rPr lang="en-US" sz="3757">
                <a:solidFill>
                  <a:srgbClr val="000000"/>
                </a:solidFill>
                <a:latin typeface="Montserrat"/>
                <a:ea typeface="Montserrat"/>
                <a:cs typeface="Montserrat"/>
                <a:sym typeface="Montserrat"/>
              </a:rPr>
              <a:t> The rise of multinational corporations like Apple, which designs products in the U.S. but manufactures them in countries like China, and sells them worldwide. This is an example of the global integration of production and markets.</a:t>
            </a:r>
          </a:p>
          <a:p>
            <a:pPr algn="just">
              <a:lnSpc>
                <a:spcPts val="5259"/>
              </a:lnSpc>
              <a:spcBef>
                <a:spcPct val="0"/>
              </a:spcBef>
            </a:pPr>
            <a:endParaRPr lang="en-US" sz="3757">
              <a:solidFill>
                <a:srgbClr val="000000"/>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663259" y="1776057"/>
            <a:ext cx="8149091" cy="7342008"/>
            <a:chOff x="0" y="0"/>
            <a:chExt cx="7048006" cy="6349975"/>
          </a:xfrm>
        </p:grpSpPr>
        <p:sp>
          <p:nvSpPr>
            <p:cNvPr id="12" name="Freeform 12"/>
            <p:cNvSpPr/>
            <p:nvPr/>
          </p:nvSpPr>
          <p:spPr>
            <a:xfrm>
              <a:off x="0" y="0"/>
              <a:ext cx="7048006" cy="6349975"/>
            </a:xfrm>
            <a:custGeom>
              <a:avLst/>
              <a:gdLst/>
              <a:ahLst/>
              <a:cxnLst/>
              <a:rect l="l" t="t" r="r" b="b"/>
              <a:pathLst>
                <a:path w="7048006" h="6349975">
                  <a:moveTo>
                    <a:pt x="7048006" y="3175025"/>
                  </a:moveTo>
                  <a:cubicBezTo>
                    <a:pt x="7048006" y="4928451"/>
                    <a:pt x="5470225" y="6349975"/>
                    <a:pt x="3524003" y="6349975"/>
                  </a:cubicBezTo>
                  <a:cubicBezTo>
                    <a:pt x="1577753" y="6349975"/>
                    <a:pt x="0" y="4928451"/>
                    <a:pt x="0" y="3175025"/>
                  </a:cubicBezTo>
                  <a:cubicBezTo>
                    <a:pt x="0" y="1421511"/>
                    <a:pt x="1577753" y="0"/>
                    <a:pt x="3524003" y="0"/>
                  </a:cubicBezTo>
                  <a:cubicBezTo>
                    <a:pt x="5470254" y="0"/>
                    <a:pt x="7048006" y="1421511"/>
                    <a:pt x="7048006" y="3175025"/>
                  </a:cubicBezTo>
                  <a:close/>
                </a:path>
              </a:pathLst>
            </a:custGeom>
            <a:blipFill>
              <a:blip r:embed="rId2"/>
              <a:stretch>
                <a:fillRect l="-17487" r="-17487"/>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2636876" y="250765"/>
            <a:ext cx="7524017" cy="1007764"/>
          </a:xfrm>
          <a:prstGeom prst="rect">
            <a:avLst/>
          </a:prstGeom>
        </p:spPr>
        <p:txBody>
          <a:bodyPr lIns="0" tIns="0" rIns="0" bIns="0" rtlCol="0" anchor="t">
            <a:spAutoFit/>
          </a:bodyPr>
          <a:lstStyle/>
          <a:p>
            <a:pPr algn="l">
              <a:lnSpc>
                <a:spcPts val="7453"/>
              </a:lnSpc>
            </a:pPr>
            <a:r>
              <a:rPr lang="en-US" sz="5324" b="1">
                <a:solidFill>
                  <a:srgbClr val="FFFFFF"/>
                </a:solidFill>
                <a:latin typeface="Kollektif Bold"/>
                <a:ea typeface="Kollektif Bold"/>
                <a:cs typeface="Kollektif Bold"/>
                <a:sym typeface="Kollektif Bold"/>
              </a:rPr>
              <a:t>Cultural Globalization</a:t>
            </a:r>
          </a:p>
        </p:txBody>
      </p:sp>
      <p:sp>
        <p:nvSpPr>
          <p:cNvPr id="26" name="TextBox 26"/>
          <p:cNvSpPr txBox="1"/>
          <p:nvPr/>
        </p:nvSpPr>
        <p:spPr>
          <a:xfrm>
            <a:off x="1187301" y="1716584"/>
            <a:ext cx="11142328" cy="8432689"/>
          </a:xfrm>
          <a:prstGeom prst="rect">
            <a:avLst/>
          </a:prstGeom>
        </p:spPr>
        <p:txBody>
          <a:bodyPr lIns="0" tIns="0" rIns="0" bIns="0" rtlCol="0" anchor="t">
            <a:spAutoFit/>
          </a:bodyPr>
          <a:lstStyle/>
          <a:p>
            <a:pPr algn="just">
              <a:lnSpc>
                <a:spcPts val="5606"/>
              </a:lnSpc>
            </a:pPr>
            <a:r>
              <a:rPr lang="en-US" sz="4004">
                <a:solidFill>
                  <a:srgbClr val="000000"/>
                </a:solidFill>
                <a:latin typeface="Montserrat"/>
                <a:ea typeface="Montserrat"/>
                <a:cs typeface="Montserrat"/>
                <a:sym typeface="Montserrat"/>
              </a:rPr>
              <a:t>Cultural globalization is the spread of cultural items—such as ideas, values, practices, and media—across the world, leading to cultural exchanges and the blending of cultures, or sometimes the dominance of one culture over others.</a:t>
            </a:r>
          </a:p>
          <a:p>
            <a:pPr marL="864545" lvl="1" indent="-432273" algn="just">
              <a:lnSpc>
                <a:spcPts val="5606"/>
              </a:lnSpc>
              <a:spcBef>
                <a:spcPct val="0"/>
              </a:spcBef>
              <a:buFont typeface="Arial"/>
              <a:buChar char="•"/>
            </a:pPr>
            <a:r>
              <a:rPr lang="en-US" sz="4004" b="1">
                <a:solidFill>
                  <a:srgbClr val="000000"/>
                </a:solidFill>
                <a:latin typeface="Montserrat Bold"/>
                <a:ea typeface="Montserrat Bold"/>
                <a:cs typeface="Montserrat Bold"/>
                <a:sym typeface="Montserrat Bold"/>
              </a:rPr>
              <a:t>Example:</a:t>
            </a:r>
            <a:r>
              <a:rPr lang="en-US" sz="4004">
                <a:solidFill>
                  <a:srgbClr val="000000"/>
                </a:solidFill>
                <a:latin typeface="Montserrat"/>
                <a:ea typeface="Montserrat"/>
                <a:cs typeface="Montserrat"/>
                <a:sym typeface="Montserrat"/>
              </a:rPr>
              <a:t> The worldwide popularity of Hollywood movies, fast food chains like McDonald's, and social media platforms like Instagram, all of which have shaped global cultural norms and lifestyles.</a:t>
            </a:r>
          </a:p>
          <a:p>
            <a:pPr algn="just">
              <a:lnSpc>
                <a:spcPts val="5606"/>
              </a:lnSpc>
              <a:spcBef>
                <a:spcPct val="0"/>
              </a:spcBef>
            </a:pPr>
            <a:endParaRPr lang="en-US" sz="4004">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663259" y="1776057"/>
            <a:ext cx="8149091" cy="7342008"/>
            <a:chOff x="0" y="0"/>
            <a:chExt cx="7048006" cy="6349975"/>
          </a:xfrm>
        </p:grpSpPr>
        <p:sp>
          <p:nvSpPr>
            <p:cNvPr id="12" name="Freeform 12"/>
            <p:cNvSpPr/>
            <p:nvPr/>
          </p:nvSpPr>
          <p:spPr>
            <a:xfrm>
              <a:off x="0" y="0"/>
              <a:ext cx="7048006" cy="6349975"/>
            </a:xfrm>
            <a:custGeom>
              <a:avLst/>
              <a:gdLst/>
              <a:ahLst/>
              <a:cxnLst/>
              <a:rect l="l" t="t" r="r" b="b"/>
              <a:pathLst>
                <a:path w="7048006" h="6349975">
                  <a:moveTo>
                    <a:pt x="7048006" y="3175025"/>
                  </a:moveTo>
                  <a:cubicBezTo>
                    <a:pt x="7048006" y="4928451"/>
                    <a:pt x="5470225" y="6349975"/>
                    <a:pt x="3524003" y="6349975"/>
                  </a:cubicBezTo>
                  <a:cubicBezTo>
                    <a:pt x="1577753" y="6349975"/>
                    <a:pt x="0" y="4928451"/>
                    <a:pt x="0" y="3175025"/>
                  </a:cubicBezTo>
                  <a:cubicBezTo>
                    <a:pt x="0" y="1421511"/>
                    <a:pt x="1577753" y="0"/>
                    <a:pt x="3524003" y="0"/>
                  </a:cubicBezTo>
                  <a:cubicBezTo>
                    <a:pt x="5470254" y="0"/>
                    <a:pt x="7048006" y="1421511"/>
                    <a:pt x="7048006" y="3175025"/>
                  </a:cubicBezTo>
                  <a:close/>
                </a:path>
              </a:pathLst>
            </a:custGeom>
            <a:blipFill>
              <a:blip r:embed="rId2"/>
              <a:stretch>
                <a:fillRect l="-20941" r="-20941"/>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1945265" y="250765"/>
            <a:ext cx="10541016" cy="1879619"/>
          </a:xfrm>
          <a:prstGeom prst="rect">
            <a:avLst/>
          </a:prstGeom>
        </p:spPr>
        <p:txBody>
          <a:bodyPr lIns="0" tIns="0" rIns="0" bIns="0" rtlCol="0" anchor="t">
            <a:spAutoFit/>
          </a:bodyPr>
          <a:lstStyle/>
          <a:p>
            <a:pPr algn="l">
              <a:lnSpc>
                <a:spcPts val="7173"/>
              </a:lnSpc>
            </a:pPr>
            <a:r>
              <a:rPr lang="en-US" sz="5124" b="1">
                <a:solidFill>
                  <a:srgbClr val="FFFFFF"/>
                </a:solidFill>
                <a:latin typeface="Kollektif Bold"/>
                <a:ea typeface="Kollektif Bold"/>
                <a:cs typeface="Kollektif Bold"/>
                <a:sym typeface="Kollektif Bold"/>
              </a:rPr>
              <a:t>Technological Globalization Globalization</a:t>
            </a:r>
          </a:p>
        </p:txBody>
      </p:sp>
      <p:sp>
        <p:nvSpPr>
          <p:cNvPr id="26" name="TextBox 26"/>
          <p:cNvSpPr txBox="1"/>
          <p:nvPr/>
        </p:nvSpPr>
        <p:spPr>
          <a:xfrm>
            <a:off x="1187301" y="1716584"/>
            <a:ext cx="11142328" cy="9137539"/>
          </a:xfrm>
          <a:prstGeom prst="rect">
            <a:avLst/>
          </a:prstGeom>
        </p:spPr>
        <p:txBody>
          <a:bodyPr lIns="0" tIns="0" rIns="0" bIns="0" rtlCol="0" anchor="t">
            <a:spAutoFit/>
          </a:bodyPr>
          <a:lstStyle/>
          <a:p>
            <a:pPr algn="just">
              <a:lnSpc>
                <a:spcPts val="5606"/>
              </a:lnSpc>
            </a:pPr>
            <a:r>
              <a:rPr lang="en-US" sz="4004">
                <a:solidFill>
                  <a:srgbClr val="000000"/>
                </a:solidFill>
                <a:latin typeface="Montserrat"/>
                <a:ea typeface="Montserrat"/>
                <a:cs typeface="Montserrat"/>
                <a:sym typeface="Montserrat"/>
              </a:rPr>
              <a:t>Technological globalization refers to the global spread of technology and innovation, which facilitates communication, transportation, and the exchange of information across borders.</a:t>
            </a:r>
          </a:p>
          <a:p>
            <a:pPr marL="864545" lvl="1" indent="-432273" algn="just">
              <a:lnSpc>
                <a:spcPts val="5606"/>
              </a:lnSpc>
              <a:buFont typeface="Arial"/>
              <a:buChar char="•"/>
            </a:pPr>
            <a:r>
              <a:rPr lang="en-US" sz="4004" b="1">
                <a:solidFill>
                  <a:srgbClr val="000000"/>
                </a:solidFill>
                <a:latin typeface="Montserrat Bold"/>
                <a:ea typeface="Montserrat Bold"/>
                <a:cs typeface="Montserrat Bold"/>
                <a:sym typeface="Montserrat Bold"/>
              </a:rPr>
              <a:t>Example:</a:t>
            </a:r>
            <a:r>
              <a:rPr lang="en-US" sz="4004">
                <a:solidFill>
                  <a:srgbClr val="000000"/>
                </a:solidFill>
                <a:latin typeface="Montserrat"/>
                <a:ea typeface="Montserrat"/>
                <a:cs typeface="Montserrat"/>
                <a:sym typeface="Montserrat"/>
              </a:rPr>
              <a:t> The widespread use of smartphones and the internet, which connect people globally in real-time for communication, business, and entertainment, regardless of their geographic location.</a:t>
            </a:r>
          </a:p>
          <a:p>
            <a:pPr marL="864545" lvl="1" indent="-432273" algn="just">
              <a:lnSpc>
                <a:spcPts val="5606"/>
              </a:lnSpc>
              <a:spcBef>
                <a:spcPct val="0"/>
              </a:spcBef>
              <a:buFont typeface="Arial"/>
              <a:buChar char="•"/>
            </a:pPr>
            <a:endParaRPr lang="en-US" sz="4004">
              <a:solidFill>
                <a:srgbClr val="000000"/>
              </a:solidFill>
              <a:latin typeface="Montserrat"/>
              <a:ea typeface="Montserrat"/>
              <a:cs typeface="Montserrat"/>
              <a:sym typeface="Montserrat"/>
            </a:endParaRPr>
          </a:p>
          <a:p>
            <a:pPr algn="just">
              <a:lnSpc>
                <a:spcPts val="5606"/>
              </a:lnSpc>
              <a:spcBef>
                <a:spcPct val="0"/>
              </a:spcBef>
            </a:pPr>
            <a:endParaRPr lang="en-US" sz="4004">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663259" y="1776057"/>
            <a:ext cx="8149091" cy="7342008"/>
            <a:chOff x="0" y="0"/>
            <a:chExt cx="7048006" cy="6349975"/>
          </a:xfrm>
        </p:grpSpPr>
        <p:sp>
          <p:nvSpPr>
            <p:cNvPr id="12" name="Freeform 12"/>
            <p:cNvSpPr/>
            <p:nvPr/>
          </p:nvSpPr>
          <p:spPr>
            <a:xfrm>
              <a:off x="0" y="0"/>
              <a:ext cx="7048006" cy="6349975"/>
            </a:xfrm>
            <a:custGeom>
              <a:avLst/>
              <a:gdLst/>
              <a:ahLst/>
              <a:cxnLst/>
              <a:rect l="l" t="t" r="r" b="b"/>
              <a:pathLst>
                <a:path w="7048006" h="6349975">
                  <a:moveTo>
                    <a:pt x="7048006" y="3175025"/>
                  </a:moveTo>
                  <a:cubicBezTo>
                    <a:pt x="7048006" y="4928451"/>
                    <a:pt x="5470225" y="6349975"/>
                    <a:pt x="3524003" y="6349975"/>
                  </a:cubicBezTo>
                  <a:cubicBezTo>
                    <a:pt x="1577753" y="6349975"/>
                    <a:pt x="0" y="4928451"/>
                    <a:pt x="0" y="3175025"/>
                  </a:cubicBezTo>
                  <a:cubicBezTo>
                    <a:pt x="0" y="1421511"/>
                    <a:pt x="1577753" y="0"/>
                    <a:pt x="3524003" y="0"/>
                  </a:cubicBezTo>
                  <a:cubicBezTo>
                    <a:pt x="5470254" y="0"/>
                    <a:pt x="7048006" y="1421511"/>
                    <a:pt x="7048006" y="3175025"/>
                  </a:cubicBezTo>
                  <a:close/>
                </a:path>
              </a:pathLst>
            </a:custGeom>
            <a:blipFill>
              <a:blip r:embed="rId2"/>
              <a:stretch>
                <a:fillRect l="-21789" r="-21789"/>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2733346" y="199148"/>
            <a:ext cx="8050238" cy="974744"/>
          </a:xfrm>
          <a:prstGeom prst="rect">
            <a:avLst/>
          </a:prstGeom>
        </p:spPr>
        <p:txBody>
          <a:bodyPr lIns="0" tIns="0" rIns="0" bIns="0" rtlCol="0" anchor="t">
            <a:spAutoFit/>
          </a:bodyPr>
          <a:lstStyle/>
          <a:p>
            <a:pPr algn="l">
              <a:lnSpc>
                <a:spcPts val="7173"/>
              </a:lnSpc>
            </a:pPr>
            <a:r>
              <a:rPr lang="en-US" sz="5124" b="1">
                <a:solidFill>
                  <a:srgbClr val="FFFFFF"/>
                </a:solidFill>
                <a:latin typeface="Kollektif Bold"/>
                <a:ea typeface="Kollektif Bold"/>
                <a:cs typeface="Kollektif Bold"/>
                <a:sym typeface="Kollektif Bold"/>
              </a:rPr>
              <a:t> Political Globalization</a:t>
            </a:r>
          </a:p>
        </p:txBody>
      </p:sp>
      <p:sp>
        <p:nvSpPr>
          <p:cNvPr id="26" name="TextBox 26"/>
          <p:cNvSpPr txBox="1"/>
          <p:nvPr/>
        </p:nvSpPr>
        <p:spPr>
          <a:xfrm>
            <a:off x="1187301" y="1716584"/>
            <a:ext cx="11142328" cy="9137539"/>
          </a:xfrm>
          <a:prstGeom prst="rect">
            <a:avLst/>
          </a:prstGeom>
        </p:spPr>
        <p:txBody>
          <a:bodyPr lIns="0" tIns="0" rIns="0" bIns="0" rtlCol="0" anchor="t">
            <a:spAutoFit/>
          </a:bodyPr>
          <a:lstStyle/>
          <a:p>
            <a:pPr algn="just">
              <a:lnSpc>
                <a:spcPts val="5606"/>
              </a:lnSpc>
            </a:pPr>
            <a:r>
              <a:rPr lang="en-US" sz="4004">
                <a:solidFill>
                  <a:srgbClr val="000000"/>
                </a:solidFill>
                <a:latin typeface="Montserrat"/>
                <a:ea typeface="Montserrat"/>
                <a:cs typeface="Montserrat"/>
                <a:sym typeface="Montserrat"/>
              </a:rPr>
              <a:t>Political globalization involves the increasing movement toward cooperation among governments, institutions, and international organizations to address global issues, such as climate change, trade regulations, and human rights.</a:t>
            </a:r>
          </a:p>
          <a:p>
            <a:pPr marL="864545" lvl="1" indent="-432273" algn="just">
              <a:lnSpc>
                <a:spcPts val="5606"/>
              </a:lnSpc>
              <a:spcBef>
                <a:spcPct val="0"/>
              </a:spcBef>
              <a:buFont typeface="Arial"/>
              <a:buChar char="•"/>
            </a:pPr>
            <a:r>
              <a:rPr lang="en-US" sz="4004" b="1">
                <a:solidFill>
                  <a:srgbClr val="000000"/>
                </a:solidFill>
                <a:latin typeface="Montserrat Bold"/>
                <a:ea typeface="Montserrat Bold"/>
                <a:cs typeface="Montserrat Bold"/>
                <a:sym typeface="Montserrat Bold"/>
              </a:rPr>
              <a:t>Example:</a:t>
            </a:r>
            <a:r>
              <a:rPr lang="en-US" sz="4004">
                <a:solidFill>
                  <a:srgbClr val="000000"/>
                </a:solidFill>
                <a:latin typeface="Montserrat"/>
                <a:ea typeface="Montserrat"/>
                <a:cs typeface="Montserrat"/>
                <a:sym typeface="Montserrat"/>
              </a:rPr>
              <a:t> The establishment of the United Nations (UN), which includes countries from around the world working together to solve global problems like poverty, security, and human rights.</a:t>
            </a:r>
          </a:p>
          <a:p>
            <a:pPr algn="just">
              <a:lnSpc>
                <a:spcPts val="5606"/>
              </a:lnSpc>
              <a:spcBef>
                <a:spcPct val="0"/>
              </a:spcBef>
            </a:pPr>
            <a:endParaRPr lang="en-US" sz="4004">
              <a:solidFill>
                <a:srgbClr val="000000"/>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610386" y="263941"/>
            <a:ext cx="9146890" cy="1045184"/>
            <a:chOff x="0" y="0"/>
            <a:chExt cx="3556596" cy="406400"/>
          </a:xfrm>
        </p:grpSpPr>
        <p:sp>
          <p:nvSpPr>
            <p:cNvPr id="3" name="Freeform 3"/>
            <p:cNvSpPr/>
            <p:nvPr/>
          </p:nvSpPr>
          <p:spPr>
            <a:xfrm>
              <a:off x="0" y="0"/>
              <a:ext cx="3556596" cy="406400"/>
            </a:xfrm>
            <a:custGeom>
              <a:avLst/>
              <a:gdLst/>
              <a:ahLst/>
              <a:cxnLst/>
              <a:rect l="l" t="t" r="r" b="b"/>
              <a:pathLst>
                <a:path w="3556596" h="406400">
                  <a:moveTo>
                    <a:pt x="3353396" y="0"/>
                  </a:moveTo>
                  <a:cubicBezTo>
                    <a:pt x="3465621" y="0"/>
                    <a:pt x="3556596" y="90976"/>
                    <a:pt x="3556596" y="203200"/>
                  </a:cubicBezTo>
                  <a:cubicBezTo>
                    <a:pt x="3556596" y="315424"/>
                    <a:pt x="3465621" y="406400"/>
                    <a:pt x="3353396" y="406400"/>
                  </a:cubicBezTo>
                  <a:lnTo>
                    <a:pt x="203200" y="406400"/>
                  </a:lnTo>
                  <a:cubicBezTo>
                    <a:pt x="90976" y="406400"/>
                    <a:pt x="0" y="315424"/>
                    <a:pt x="0" y="203200"/>
                  </a:cubicBezTo>
                  <a:cubicBezTo>
                    <a:pt x="0" y="90976"/>
                    <a:pt x="90976" y="0"/>
                    <a:pt x="203200" y="0"/>
                  </a:cubicBezTo>
                  <a:close/>
                </a:path>
              </a:pathLst>
            </a:custGeom>
            <a:solidFill>
              <a:srgbClr val="001339"/>
            </a:solidFill>
            <a:ln w="57150" cap="sq">
              <a:solidFill>
                <a:srgbClr val="69AF0F"/>
              </a:solidFill>
              <a:prstDash val="solid"/>
              <a:miter/>
            </a:ln>
          </p:spPr>
          <p:txBody>
            <a:bodyPr/>
            <a:lstStyle/>
            <a:p>
              <a:endParaRPr lang="en-US"/>
            </a:p>
          </p:txBody>
        </p:sp>
        <p:sp>
          <p:nvSpPr>
            <p:cNvPr id="4" name="TextBox 4"/>
            <p:cNvSpPr txBox="1"/>
            <p:nvPr/>
          </p:nvSpPr>
          <p:spPr>
            <a:xfrm>
              <a:off x="0" y="-38100"/>
              <a:ext cx="3556596" cy="444500"/>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6070" y="612359"/>
            <a:ext cx="1696890" cy="1696890"/>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a:ln w="66675" cap="sq">
              <a:solidFill>
                <a:srgbClr val="69AF0F"/>
              </a:solidFill>
              <a:prstDash val="solid"/>
              <a:miter/>
            </a:ln>
          </p:spPr>
          <p:txBody>
            <a:bodyPr/>
            <a:lstStyle/>
            <a:p>
              <a:endParaRPr lang="en-US"/>
            </a:p>
          </p:txBody>
        </p:sp>
        <p:sp>
          <p:nvSpPr>
            <p:cNvPr id="7" name="TextBox 7"/>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3630726" y="1776057"/>
            <a:ext cx="7342008" cy="7342008"/>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w="142875" cap="sq">
              <a:solidFill>
                <a:srgbClr val="001339"/>
              </a:solidFill>
              <a:prstDash val="solid"/>
              <a:miter/>
            </a:ln>
          </p:spPr>
          <p:txBody>
            <a:bodyPr/>
            <a:lstStyle/>
            <a:p>
              <a:endParaRPr lang="en-US"/>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2663259" y="1776057"/>
            <a:ext cx="8149091" cy="7342008"/>
            <a:chOff x="0" y="0"/>
            <a:chExt cx="7048006" cy="6349975"/>
          </a:xfrm>
        </p:grpSpPr>
        <p:sp>
          <p:nvSpPr>
            <p:cNvPr id="12" name="Freeform 12"/>
            <p:cNvSpPr/>
            <p:nvPr/>
          </p:nvSpPr>
          <p:spPr>
            <a:xfrm>
              <a:off x="0" y="0"/>
              <a:ext cx="7048006" cy="6349975"/>
            </a:xfrm>
            <a:custGeom>
              <a:avLst/>
              <a:gdLst/>
              <a:ahLst/>
              <a:cxnLst/>
              <a:rect l="l" t="t" r="r" b="b"/>
              <a:pathLst>
                <a:path w="7048006" h="6349975">
                  <a:moveTo>
                    <a:pt x="7048006" y="3175025"/>
                  </a:moveTo>
                  <a:cubicBezTo>
                    <a:pt x="7048006" y="4928451"/>
                    <a:pt x="5470225" y="6349975"/>
                    <a:pt x="3524003" y="6349975"/>
                  </a:cubicBezTo>
                  <a:cubicBezTo>
                    <a:pt x="1577753" y="6349975"/>
                    <a:pt x="0" y="4928451"/>
                    <a:pt x="0" y="3175025"/>
                  </a:cubicBezTo>
                  <a:cubicBezTo>
                    <a:pt x="0" y="1421511"/>
                    <a:pt x="1577753" y="0"/>
                    <a:pt x="3524003" y="0"/>
                  </a:cubicBezTo>
                  <a:cubicBezTo>
                    <a:pt x="5470254" y="0"/>
                    <a:pt x="7048006" y="1421511"/>
                    <a:pt x="7048006" y="3175025"/>
                  </a:cubicBezTo>
                  <a:close/>
                </a:path>
              </a:pathLst>
            </a:custGeom>
            <a:blipFill>
              <a:blip r:embed="rId2"/>
              <a:stretch>
                <a:fillRect l="-17572" r="-17572"/>
              </a:stretch>
            </a:blipFill>
          </p:spPr>
          <p:txBody>
            <a:bodyPr/>
            <a:lstStyle/>
            <a:p>
              <a:endParaRPr lang="en-US"/>
            </a:p>
          </p:txBody>
        </p:sp>
      </p:grpSp>
      <p:grpSp>
        <p:nvGrpSpPr>
          <p:cNvPr id="13" name="Group 13"/>
          <p:cNvGrpSpPr/>
          <p:nvPr/>
        </p:nvGrpSpPr>
        <p:grpSpPr>
          <a:xfrm rot="-5400000">
            <a:off x="-605822" y="9210675"/>
            <a:ext cx="1155819" cy="1155819"/>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15" name="TextBox 15"/>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6" name="Group 16"/>
          <p:cNvGrpSpPr/>
          <p:nvPr/>
        </p:nvGrpSpPr>
        <p:grpSpPr>
          <a:xfrm rot="-5400000">
            <a:off x="31482" y="9831009"/>
            <a:ext cx="1155819" cy="1155819"/>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18" name="TextBox 18"/>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19" name="Group 19"/>
          <p:cNvGrpSpPr/>
          <p:nvPr/>
        </p:nvGrpSpPr>
        <p:grpSpPr>
          <a:xfrm>
            <a:off x="16842356" y="-981296"/>
            <a:ext cx="1555954" cy="1555954"/>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1339"/>
            </a:solidFill>
          </p:spPr>
          <p:txBody>
            <a:bodyPr/>
            <a:lstStyle/>
            <a:p>
              <a:endParaRPr lang="en-US"/>
            </a:p>
          </p:txBody>
        </p:sp>
        <p:sp>
          <p:nvSpPr>
            <p:cNvPr id="21" name="TextBox 21"/>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7839451" y="-127119"/>
            <a:ext cx="1155819" cy="115581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69AF0F"/>
            </a:solidFill>
          </p:spPr>
          <p:txBody>
            <a:bodyPr/>
            <a:lstStyle/>
            <a:p>
              <a:endParaRPr lang="en-US"/>
            </a:p>
          </p:txBody>
        </p:sp>
        <p:sp>
          <p:nvSpPr>
            <p:cNvPr id="24" name="TextBox 24"/>
            <p:cNvSpPr txBox="1"/>
            <p:nvPr/>
          </p:nvSpPr>
          <p:spPr>
            <a:xfrm>
              <a:off x="139700" y="101600"/>
              <a:ext cx="533400" cy="571500"/>
            </a:xfrm>
            <a:prstGeom prst="rect">
              <a:avLst/>
            </a:prstGeom>
          </p:spPr>
          <p:txBody>
            <a:bodyPr lIns="50800" tIns="50800" rIns="50800" bIns="50800" rtlCol="0" anchor="ctr"/>
            <a:lstStyle/>
            <a:p>
              <a:pPr algn="ctr">
                <a:lnSpc>
                  <a:spcPts val="2659"/>
                </a:lnSpc>
              </a:pPr>
              <a:endParaRPr/>
            </a:p>
          </p:txBody>
        </p:sp>
      </p:grpSp>
      <p:sp>
        <p:nvSpPr>
          <p:cNvPr id="25" name="TextBox 25"/>
          <p:cNvSpPr txBox="1"/>
          <p:nvPr/>
        </p:nvSpPr>
        <p:spPr>
          <a:xfrm>
            <a:off x="1160876" y="1394129"/>
            <a:ext cx="11142328" cy="9628394"/>
          </a:xfrm>
          <a:prstGeom prst="rect">
            <a:avLst/>
          </a:prstGeom>
        </p:spPr>
        <p:txBody>
          <a:bodyPr lIns="0" tIns="0" rIns="0" bIns="0" rtlCol="0" anchor="t">
            <a:spAutoFit/>
          </a:bodyPr>
          <a:lstStyle/>
          <a:p>
            <a:pPr algn="just">
              <a:lnSpc>
                <a:spcPts val="5046"/>
              </a:lnSpc>
            </a:pPr>
            <a:r>
              <a:rPr lang="en-US" sz="3604">
                <a:solidFill>
                  <a:srgbClr val="000000"/>
                </a:solidFill>
                <a:latin typeface="Montserrat"/>
                <a:ea typeface="Montserrat"/>
                <a:cs typeface="Montserrat"/>
                <a:sym typeface="Montserrat"/>
              </a:rPr>
              <a:t>Environmental globalization refers to the shared responsibility of countries to address global environmental challenges, such as climate change, pollution, and biodiversity loss, due to the interconnectedness of ecosystems and human activity.</a:t>
            </a:r>
          </a:p>
          <a:p>
            <a:pPr marL="778187" lvl="1" indent="-389094" algn="just">
              <a:lnSpc>
                <a:spcPts val="5046"/>
              </a:lnSpc>
              <a:buFont typeface="Arial"/>
              <a:buChar char="•"/>
            </a:pPr>
            <a:r>
              <a:rPr lang="en-US" sz="3604" b="1">
                <a:solidFill>
                  <a:srgbClr val="000000"/>
                </a:solidFill>
                <a:latin typeface="Montserrat Bold"/>
                <a:ea typeface="Montserrat Bold"/>
                <a:cs typeface="Montserrat Bold"/>
                <a:sym typeface="Montserrat Bold"/>
              </a:rPr>
              <a:t>Example:</a:t>
            </a:r>
            <a:r>
              <a:rPr lang="en-US" sz="3604">
                <a:solidFill>
                  <a:srgbClr val="000000"/>
                </a:solidFill>
                <a:latin typeface="Montserrat"/>
                <a:ea typeface="Montserrat"/>
                <a:cs typeface="Montserrat"/>
                <a:sym typeface="Montserrat"/>
              </a:rPr>
              <a:t> The Paris Agreement on climate change, where nations worldwide have committed to reducing carbon emissions and combating global warming, recognizing that environmental issues transcend national borders and require global cooperation.</a:t>
            </a:r>
          </a:p>
          <a:p>
            <a:pPr algn="just">
              <a:lnSpc>
                <a:spcPts val="5186"/>
              </a:lnSpc>
              <a:spcBef>
                <a:spcPct val="0"/>
              </a:spcBef>
            </a:pPr>
            <a:endParaRPr lang="en-US" sz="3604">
              <a:solidFill>
                <a:srgbClr val="000000"/>
              </a:solidFill>
              <a:latin typeface="Montserrat"/>
              <a:ea typeface="Montserrat"/>
              <a:cs typeface="Montserrat"/>
              <a:sym typeface="Montserrat"/>
            </a:endParaRPr>
          </a:p>
          <a:p>
            <a:pPr algn="just">
              <a:lnSpc>
                <a:spcPts val="5606"/>
              </a:lnSpc>
              <a:spcBef>
                <a:spcPct val="0"/>
              </a:spcBef>
            </a:pPr>
            <a:endParaRPr lang="en-US" sz="3604">
              <a:solidFill>
                <a:srgbClr val="000000"/>
              </a:solidFill>
              <a:latin typeface="Montserrat"/>
              <a:ea typeface="Montserrat"/>
              <a:cs typeface="Montserrat"/>
              <a:sym typeface="Montserrat"/>
            </a:endParaRPr>
          </a:p>
        </p:txBody>
      </p:sp>
      <p:sp>
        <p:nvSpPr>
          <p:cNvPr id="26" name="TextBox 26"/>
          <p:cNvSpPr txBox="1"/>
          <p:nvPr/>
        </p:nvSpPr>
        <p:spPr>
          <a:xfrm>
            <a:off x="2158712" y="269815"/>
            <a:ext cx="8050238" cy="882669"/>
          </a:xfrm>
          <a:prstGeom prst="rect">
            <a:avLst/>
          </a:prstGeom>
        </p:spPr>
        <p:txBody>
          <a:bodyPr lIns="0" tIns="0" rIns="0" bIns="0" rtlCol="0" anchor="t">
            <a:spAutoFit/>
          </a:bodyPr>
          <a:lstStyle/>
          <a:p>
            <a:pPr algn="l">
              <a:lnSpc>
                <a:spcPts val="6473"/>
              </a:lnSpc>
            </a:pPr>
            <a:r>
              <a:rPr lang="en-US" sz="4624" b="1">
                <a:solidFill>
                  <a:srgbClr val="FFFFFF"/>
                </a:solidFill>
                <a:latin typeface="Kollektif Bold"/>
                <a:ea typeface="Kollektif Bold"/>
                <a:cs typeface="Kollektif Bold"/>
                <a:sym typeface="Kollektif Bold"/>
              </a:rPr>
              <a:t>Environmental Globalization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343</TotalTime>
  <Words>1230</Words>
  <Application>Microsoft Macintosh PowerPoint</Application>
  <PresentationFormat>Custom</PresentationFormat>
  <Paragraphs>72</Paragraphs>
  <Slides>15</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Montserrat</vt:lpstr>
      <vt:lpstr>Montserrat Bold</vt:lpstr>
      <vt:lpstr>Kollektif Bold</vt:lpstr>
      <vt:lpstr>ADLaM Display</vt:lpstr>
      <vt:lpstr>Arial</vt:lpstr>
      <vt:lpstr>Poppins Semi-Bold</vt:lpstr>
      <vt:lpstr>Poppins Ultra-Bold</vt:lpstr>
      <vt:lpstr>Calibri</vt:lpstr>
      <vt:lpstr>Arimo</vt:lpstr>
      <vt:lpstr>Poppins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CONTEMPORARY WORLD</dc:title>
  <dc:creator>Administrator</dc:creator>
  <cp:lastModifiedBy>Jackelyn Legaspi</cp:lastModifiedBy>
  <cp:revision>4</cp:revision>
  <dcterms:created xsi:type="dcterms:W3CDTF">2006-08-16T00:00:00Z</dcterms:created>
  <dcterms:modified xsi:type="dcterms:W3CDTF">2025-08-18T12:15:34Z</dcterms:modified>
  <dc:identifier>DAGb44XiO9c</dc:identifier>
</cp:coreProperties>
</file>

<file path=docProps/thumbnail.jpeg>
</file>